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445" r:id="rId2"/>
    <p:sldId id="323" r:id="rId3"/>
    <p:sldId id="477" r:id="rId4"/>
    <p:sldId id="515" r:id="rId5"/>
    <p:sldId id="514" r:id="rId6"/>
    <p:sldId id="516" r:id="rId7"/>
    <p:sldId id="517" r:id="rId8"/>
    <p:sldId id="518" r:id="rId9"/>
    <p:sldId id="519" r:id="rId10"/>
    <p:sldId id="520" r:id="rId11"/>
    <p:sldId id="521" r:id="rId12"/>
    <p:sldId id="522" r:id="rId13"/>
    <p:sldId id="523" r:id="rId14"/>
    <p:sldId id="524" r:id="rId15"/>
    <p:sldId id="513"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52" r:id="rId33"/>
    <p:sldId id="553" r:id="rId34"/>
    <p:sldId id="554" r:id="rId35"/>
    <p:sldId id="555" r:id="rId36"/>
    <p:sldId id="560" r:id="rId37"/>
    <p:sldId id="541" r:id="rId38"/>
    <p:sldId id="542" r:id="rId39"/>
    <p:sldId id="543" r:id="rId40"/>
    <p:sldId id="544" r:id="rId41"/>
    <p:sldId id="545" r:id="rId42"/>
    <p:sldId id="548" r:id="rId43"/>
    <p:sldId id="549" r:id="rId44"/>
    <p:sldId id="550" r:id="rId45"/>
    <p:sldId id="546" r:id="rId46"/>
    <p:sldId id="547" r:id="rId47"/>
    <p:sldId id="551" r:id="rId48"/>
    <p:sldId id="561" r:id="rId49"/>
    <p:sldId id="366" r:id="rId50"/>
    <p:sldId id="512" r:id="rId5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riana Dia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CC99FF"/>
    <a:srgbClr val="FF9966"/>
    <a:srgbClr val="FF99FF"/>
    <a:srgbClr val="FF66FF"/>
    <a:srgbClr val="FFCCFF"/>
    <a:srgbClr val="00FFFF"/>
    <a:srgbClr val="FFFF99"/>
    <a:srgbClr val="006666"/>
    <a:srgbClr val="141C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B902B-5009-475B-B1E2-1CB96735749B}" v="7" dt="2022-04-22T00:47:56.65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3"/>
    <p:restoredTop sz="95306" autoAdjust="0"/>
  </p:normalViewPr>
  <p:slideViewPr>
    <p:cSldViewPr snapToGrid="0" snapToObjects="1">
      <p:cViewPr varScale="1">
        <p:scale>
          <a:sx n="109" d="100"/>
          <a:sy n="109" d="100"/>
        </p:scale>
        <p:origin x="83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E539C-DDF3-AC46-8B9D-2E762AE448C0}" type="datetimeFigureOut">
              <a:rPr lang="es-ES_tradnl" smtClean="0"/>
              <a:t>21/04/2022</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F5C0A5-FBF0-BA4F-A7ED-D301001CE6FC}" type="slidenum">
              <a:rPr lang="es-ES_tradnl" smtClean="0"/>
              <a:t>‹#›</a:t>
            </a:fld>
            <a:endParaRPr lang="es-ES_tradnl"/>
          </a:p>
        </p:txBody>
      </p:sp>
    </p:spTree>
    <p:extLst>
      <p:ext uri="{BB962C8B-B14F-4D97-AF65-F5344CB8AC3E}">
        <p14:creationId xmlns:p14="http://schemas.microsoft.com/office/powerpoint/2010/main" val="178954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F5C0A5-FBF0-BA4F-A7ED-D301001CE6FC}" type="slidenum">
              <a:rPr lang="es-ES_tradnl" smtClean="0"/>
              <a:t>1</a:t>
            </a:fld>
            <a:endParaRPr lang="es-ES_tradnl"/>
          </a:p>
        </p:txBody>
      </p:sp>
    </p:spTree>
    <p:extLst>
      <p:ext uri="{BB962C8B-B14F-4D97-AF65-F5344CB8AC3E}">
        <p14:creationId xmlns:p14="http://schemas.microsoft.com/office/powerpoint/2010/main" val="45968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2F5C0A5-FBF0-BA4F-A7ED-D301001CE6FC}" type="slidenum">
              <a:rPr lang="es-ES_tradnl" smtClean="0"/>
              <a:t>44</a:t>
            </a:fld>
            <a:endParaRPr lang="es-ES_tradnl"/>
          </a:p>
        </p:txBody>
      </p:sp>
    </p:spTree>
    <p:extLst>
      <p:ext uri="{BB962C8B-B14F-4D97-AF65-F5344CB8AC3E}">
        <p14:creationId xmlns:p14="http://schemas.microsoft.com/office/powerpoint/2010/main" val="171316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latin typeface="+mn-lt"/>
                <a:ea typeface="+mn-ea"/>
                <a:cs typeface="+mn-cs"/>
              </a:rPr>
              <a:t>gestión </a:t>
            </a:r>
            <a:r>
              <a:rPr lang="es-ES" sz="1200" kern="1200" dirty="0" err="1">
                <a:solidFill>
                  <a:schemeClr val="tx1"/>
                </a:solidFill>
                <a:latin typeface="+mn-lt"/>
                <a:ea typeface="+mn-ea"/>
                <a:cs typeface="+mn-cs"/>
              </a:rPr>
              <a:t>academica</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administativa</a:t>
            </a:r>
            <a:r>
              <a:rPr lang="es-ES" sz="1200" kern="1200" dirty="0">
                <a:solidFill>
                  <a:schemeClr val="tx1"/>
                </a:solidFill>
                <a:latin typeface="+mn-lt"/>
                <a:ea typeface="+mn-ea"/>
                <a:cs typeface="+mn-cs"/>
              </a:rPr>
              <a:t>, logros y actividades a destacar.</a:t>
            </a:r>
            <a:endParaRPr lang="es-ES" dirty="0"/>
          </a:p>
        </p:txBody>
      </p:sp>
      <p:sp>
        <p:nvSpPr>
          <p:cNvPr id="4" name="Marcador de número de diapositiva 3"/>
          <p:cNvSpPr>
            <a:spLocks noGrp="1"/>
          </p:cNvSpPr>
          <p:nvPr>
            <p:ph type="sldNum" sz="quarter" idx="10"/>
          </p:nvPr>
        </p:nvSpPr>
        <p:spPr/>
        <p:txBody>
          <a:bodyPr/>
          <a:lstStyle/>
          <a:p>
            <a:fld id="{42F5C0A5-FBF0-BA4F-A7ED-D301001CE6FC}" type="slidenum">
              <a:rPr lang="es-ES_tradnl" smtClean="0"/>
              <a:t>50</a:t>
            </a:fld>
            <a:endParaRPr lang="es-ES_tradnl"/>
          </a:p>
        </p:txBody>
      </p:sp>
    </p:spTree>
    <p:extLst>
      <p:ext uri="{BB962C8B-B14F-4D97-AF65-F5344CB8AC3E}">
        <p14:creationId xmlns:p14="http://schemas.microsoft.com/office/powerpoint/2010/main" val="127183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37570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18992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86264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84397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62126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48448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168766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59310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188006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138391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7A280E0-7F35-E648-A499-767250BB567F}" type="datetimeFigureOut">
              <a:rPr lang="es-ES_tradnl" smtClean="0"/>
              <a:t>21/04/2022</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22476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280E0-7F35-E648-A499-767250BB567F}" type="datetimeFigureOut">
              <a:rPr lang="es-ES_tradnl" smtClean="0"/>
              <a:t>21/04/2022</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70117-86FD-5C4E-9449-35DCC7DD46F3}" type="slidenum">
              <a:rPr lang="es-ES_tradnl" smtClean="0"/>
              <a:t>‹#›</a:t>
            </a:fld>
            <a:endParaRPr lang="es-ES_tradnl"/>
          </a:p>
        </p:txBody>
      </p:sp>
    </p:spTree>
    <p:extLst>
      <p:ext uri="{BB962C8B-B14F-4D97-AF65-F5344CB8AC3E}">
        <p14:creationId xmlns:p14="http://schemas.microsoft.com/office/powerpoint/2010/main" val="42256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10.png"/><Relationship Id="rId2" Type="http://schemas.openxmlformats.org/officeDocument/2006/relationships/image" Target="../media/image3.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5" Type="http://schemas.openxmlformats.org/officeDocument/2006/relationships/image" Target="../media/image36.png"/><Relationship Id="rId4" Type="http://schemas.openxmlformats.org/officeDocument/2006/relationships/image" Target="../media/image29.png"/><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21" Type="http://schemas.openxmlformats.org/officeDocument/2006/relationships/image" Target="../media/image32.png"/><Relationship Id="rId12" Type="http://schemas.openxmlformats.org/officeDocument/2006/relationships/image" Target="../media/image39.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7.png"/><Relationship Id="rId20" Type="http://schemas.openxmlformats.org/officeDocument/2006/relationships/image" Target="../media/image31.png"/><Relationship Id="rId1" Type="http://schemas.openxmlformats.org/officeDocument/2006/relationships/slideLayout" Target="../slideLayouts/slideLayout2.xml"/><Relationship Id="rId15" Type="http://schemas.openxmlformats.org/officeDocument/2006/relationships/image" Target="../media/image36.png"/><Relationship Id="rId1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33.png"/></Relationships>
</file>

<file path=ppt/slides/_rels/slide22.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21"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7.png"/><Relationship Id="rId20" Type="http://schemas.openxmlformats.org/officeDocument/2006/relationships/image" Target="../media/image31.png"/><Relationship Id="rId1" Type="http://schemas.openxmlformats.org/officeDocument/2006/relationships/slideLayout" Target="../slideLayouts/slideLayout2.xml"/><Relationship Id="rId15" Type="http://schemas.openxmlformats.org/officeDocument/2006/relationships/image" Target="../media/image36.png"/><Relationship Id="rId1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1.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egonzal@javeriana.edu.co" TargetMode="External"/><Relationship Id="rId4" Type="http://schemas.openxmlformats.org/officeDocument/2006/relationships/hyperlink" Target="mailto:rueda-andrea@javeriana.edu.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ítulo 2"/>
          <p:cNvSpPr>
            <a:spLocks noGrp="1"/>
          </p:cNvSpPr>
          <p:nvPr>
            <p:ph type="subTitle" idx="1"/>
          </p:nvPr>
        </p:nvSpPr>
        <p:spPr>
          <a:xfrm>
            <a:off x="3384468" y="2812021"/>
            <a:ext cx="8456166" cy="1581096"/>
          </a:xfrm>
        </p:spPr>
        <p:txBody>
          <a:bodyPr>
            <a:noAutofit/>
          </a:bodyPr>
          <a:lstStyle/>
          <a:p>
            <a:r>
              <a:rPr lang="es-ES_tradnl" sz="5400" b="1" dirty="0">
                <a:solidFill>
                  <a:schemeClr val="bg1"/>
                </a:solidFill>
                <a:latin typeface="Arial" charset="0"/>
                <a:ea typeface="Arial" charset="0"/>
                <a:cs typeface="Arial" charset="0"/>
              </a:rPr>
              <a:t>Inteligencia Artificial</a:t>
            </a:r>
          </a:p>
          <a:p>
            <a:r>
              <a:rPr lang="es-ES_tradnl" sz="3600" b="1" dirty="0">
                <a:solidFill>
                  <a:srgbClr val="FFC000"/>
                </a:solidFill>
                <a:latin typeface="Arial" charset="0"/>
                <a:ea typeface="Arial" charset="0"/>
                <a:cs typeface="Arial" charset="0"/>
              </a:rPr>
              <a:t>Sistemas Basados en Reglas</a:t>
            </a:r>
          </a:p>
          <a:p>
            <a:r>
              <a:rPr lang="es-ES_tradnl" sz="3600" b="1" dirty="0">
                <a:solidFill>
                  <a:srgbClr val="FFC000"/>
                </a:solidFill>
                <a:latin typeface="Arial" charset="0"/>
                <a:ea typeface="Arial" charset="0"/>
                <a:cs typeface="Arial" charset="0"/>
              </a:rPr>
              <a:t>Métodos Probabilísticos</a:t>
            </a:r>
          </a:p>
        </p:txBody>
      </p:sp>
      <p:sp>
        <p:nvSpPr>
          <p:cNvPr id="7" name="2 Subtítulo"/>
          <p:cNvSpPr txBox="1">
            <a:spLocks/>
          </p:cNvSpPr>
          <p:nvPr/>
        </p:nvSpPr>
        <p:spPr>
          <a:xfrm>
            <a:off x="1110086" y="6277014"/>
            <a:ext cx="6696744" cy="648072"/>
          </a:xfrm>
          <a:prstGeom prst="rect">
            <a:avLst/>
          </a:prstGeom>
          <a:solidFill>
            <a:schemeClr val="bg1"/>
          </a:solidFill>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endParaRPr lang="es-ES" sz="1400" dirty="0">
              <a:solidFill>
                <a:srgbClr val="7030A0"/>
              </a:solidFill>
            </a:endParaRPr>
          </a:p>
        </p:txBody>
      </p:sp>
      <p:sp>
        <p:nvSpPr>
          <p:cNvPr id="6" name="Subtítulo 2"/>
          <p:cNvSpPr txBox="1">
            <a:spLocks/>
          </p:cNvSpPr>
          <p:nvPr/>
        </p:nvSpPr>
        <p:spPr>
          <a:xfrm>
            <a:off x="3723788" y="5231090"/>
            <a:ext cx="8456166" cy="1002738"/>
          </a:xfrm>
          <a:prstGeom prst="rect">
            <a:avLst/>
          </a:prstGeom>
          <a:solidFill>
            <a:schemeClr val="bg1"/>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s-ES_tradnl" b="1" dirty="0">
                <a:solidFill>
                  <a:schemeClr val="accent1">
                    <a:lumMod val="75000"/>
                  </a:schemeClr>
                </a:solidFill>
                <a:latin typeface="Arial" charset="0"/>
                <a:ea typeface="Arial" charset="0"/>
                <a:cs typeface="Arial" charset="0"/>
              </a:rPr>
              <a:t>Ing. Andrea Rueda, PhD</a:t>
            </a:r>
            <a:br>
              <a:rPr lang="es-ES_tradnl" b="1" dirty="0">
                <a:solidFill>
                  <a:schemeClr val="accent1">
                    <a:lumMod val="75000"/>
                  </a:schemeClr>
                </a:solidFill>
                <a:latin typeface="Arial" charset="0"/>
                <a:ea typeface="Arial" charset="0"/>
                <a:cs typeface="Arial" charset="0"/>
              </a:rPr>
            </a:br>
            <a:r>
              <a:rPr lang="es-ES_tradnl" b="1" dirty="0">
                <a:solidFill>
                  <a:schemeClr val="accent1">
                    <a:lumMod val="75000"/>
                  </a:schemeClr>
                </a:solidFill>
                <a:latin typeface="Arial" charset="0"/>
                <a:ea typeface="Arial" charset="0"/>
                <a:cs typeface="Arial" charset="0"/>
              </a:rPr>
              <a:t>Ing. Enrique González, PhD</a:t>
            </a:r>
          </a:p>
          <a:p>
            <a:r>
              <a:rPr lang="es-ES_tradnl" b="1" dirty="0">
                <a:solidFill>
                  <a:schemeClr val="accent1">
                    <a:lumMod val="75000"/>
                  </a:schemeClr>
                </a:solidFill>
                <a:latin typeface="Arial" charset="0"/>
                <a:ea typeface="Arial" charset="0"/>
                <a:cs typeface="Arial" charset="0"/>
              </a:rPr>
              <a:t>Departamento de Ingeniería de Sistemas</a:t>
            </a:r>
          </a:p>
        </p:txBody>
      </p:sp>
      <p:pic>
        <p:nvPicPr>
          <p:cNvPr id="8" name="Imagen 7" descr="Logo Pontificia Universidad Javeriana">
            <a:extLst>
              <a:ext uri="{FF2B5EF4-FFF2-40B4-BE49-F238E27FC236}">
                <a16:creationId xmlns:a16="http://schemas.microsoft.com/office/drawing/2014/main" id="{034C0FFF-3320-014B-8962-C498FBC3362F}"/>
              </a:ext>
            </a:extLst>
          </p:cNvPr>
          <p:cNvPicPr>
            <a:picLocks noChangeAspect="1"/>
          </p:cNvPicPr>
          <p:nvPr/>
        </p:nvPicPr>
        <p:blipFill>
          <a:blip r:embed="rId4"/>
          <a:stretch>
            <a:fillRect/>
          </a:stretch>
        </p:blipFill>
        <p:spPr>
          <a:xfrm>
            <a:off x="6968273" y="23139"/>
            <a:ext cx="4473835" cy="1883720"/>
          </a:xfrm>
          <a:prstGeom prst="rect">
            <a:avLst/>
          </a:prstGeom>
          <a:solidFill>
            <a:schemeClr val="bg1"/>
          </a:solidFill>
        </p:spPr>
      </p:pic>
    </p:spTree>
    <p:extLst>
      <p:ext uri="{BB962C8B-B14F-4D97-AF65-F5344CB8AC3E}">
        <p14:creationId xmlns:p14="http://schemas.microsoft.com/office/powerpoint/2010/main" val="32859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a:t>
            </a:r>
            <a:r>
              <a:rPr lang="es-ES_tradnl" sz="3000" b="1" dirty="0" err="1">
                <a:solidFill>
                  <a:schemeClr val="bg1"/>
                </a:solidFill>
                <a:latin typeface="Arial" charset="0"/>
                <a:ea typeface="Arial" charset="0"/>
                <a:cs typeface="Arial" charset="0"/>
              </a:rPr>
              <a:t>Prob</a:t>
            </a:r>
            <a:r>
              <a:rPr lang="es-ES_tradnl" sz="3000" b="1" dirty="0">
                <a:solidFill>
                  <a:schemeClr val="bg1"/>
                </a:solidFill>
                <a:latin typeface="Arial" charset="0"/>
                <a:ea typeface="Arial" charset="0"/>
                <a:cs typeface="Arial" charset="0"/>
              </a:rPr>
              <a:t> Condicional</a:t>
            </a:r>
          </a:p>
        </p:txBody>
      </p:sp>
      <p:pic>
        <p:nvPicPr>
          <p:cNvPr id="3" name="Imagen 2">
            <a:extLst>
              <a:ext uri="{FF2B5EF4-FFF2-40B4-BE49-F238E27FC236}">
                <a16:creationId xmlns:a16="http://schemas.microsoft.com/office/drawing/2014/main" id="{A67BDBD9-44B8-EB4E-8A89-3B6FB0A4756E}"/>
              </a:ext>
            </a:extLst>
          </p:cNvPr>
          <p:cNvPicPr>
            <a:picLocks noChangeAspect="1"/>
          </p:cNvPicPr>
          <p:nvPr/>
        </p:nvPicPr>
        <p:blipFill>
          <a:blip r:embed="rId3"/>
          <a:stretch>
            <a:fillRect/>
          </a:stretch>
        </p:blipFill>
        <p:spPr>
          <a:xfrm>
            <a:off x="1647962" y="2880690"/>
            <a:ext cx="7172695" cy="3872149"/>
          </a:xfrm>
          <a:prstGeom prst="rect">
            <a:avLst/>
          </a:prstGeom>
        </p:spPr>
      </p:pic>
      <p:sp>
        <p:nvSpPr>
          <p:cNvPr id="8" name="CuadroTexto 7">
            <a:extLst>
              <a:ext uri="{FF2B5EF4-FFF2-40B4-BE49-F238E27FC236}">
                <a16:creationId xmlns:a16="http://schemas.microsoft.com/office/drawing/2014/main" id="{69533313-0759-504F-BC42-D1CD794F93EC}"/>
              </a:ext>
            </a:extLst>
          </p:cNvPr>
          <p:cNvSpPr txBox="1"/>
          <p:nvPr/>
        </p:nvSpPr>
        <p:spPr>
          <a:xfrm>
            <a:off x="9074425" y="4308932"/>
            <a:ext cx="1848679" cy="1015663"/>
          </a:xfrm>
          <a:prstGeom prst="rect">
            <a:avLst/>
          </a:prstGeom>
          <a:solidFill>
            <a:schemeClr val="accent4">
              <a:lumMod val="20000"/>
              <a:lumOff val="80000"/>
            </a:schemeClr>
          </a:solidFill>
        </p:spPr>
        <p:txBody>
          <a:bodyPr wrap="square" rtlCol="0">
            <a:spAutoFit/>
          </a:bodyPr>
          <a:lstStyle/>
          <a:p>
            <a:r>
              <a:rPr lang="es-CO" sz="2000" dirty="0">
                <a:solidFill>
                  <a:schemeClr val="accent2"/>
                </a:solidFill>
              </a:rPr>
              <a:t>Probabilidad de que el primer dado sea un 6</a:t>
            </a:r>
          </a:p>
        </p:txBody>
      </p:sp>
      <p:sp>
        <p:nvSpPr>
          <p:cNvPr id="9" name="Rectángulo 8">
            <a:extLst>
              <a:ext uri="{FF2B5EF4-FFF2-40B4-BE49-F238E27FC236}">
                <a16:creationId xmlns:a16="http://schemas.microsoft.com/office/drawing/2014/main" id="{A6A60AEA-8AA5-544E-B053-331E92C97E09}"/>
              </a:ext>
            </a:extLst>
          </p:cNvPr>
          <p:cNvSpPr/>
          <p:nvPr/>
        </p:nvSpPr>
        <p:spPr>
          <a:xfrm rot="16200000">
            <a:off x="10133488" y="4799488"/>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
        <p:nvSpPr>
          <p:cNvPr id="10" name="Rectangle 4"/>
          <p:cNvSpPr>
            <a:spLocks noChangeArrowheads="1"/>
          </p:cNvSpPr>
          <p:nvPr/>
        </p:nvSpPr>
        <p:spPr bwMode="auto">
          <a:xfrm>
            <a:off x="1224147" y="1609119"/>
            <a:ext cx="7065088"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 Condicional - Ejemplo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de lanzar dos dados y obtener una suma de 12, dado que ya se ha lanzado un dado y se obtuvo un 6.</a:t>
            </a:r>
          </a:p>
        </p:txBody>
      </p:sp>
    </p:spTree>
    <p:extLst>
      <p:ext uri="{BB962C8B-B14F-4D97-AF65-F5344CB8AC3E}">
        <p14:creationId xmlns:p14="http://schemas.microsoft.com/office/powerpoint/2010/main" val="384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a:t>
            </a:r>
            <a:r>
              <a:rPr lang="es-ES_tradnl" sz="3000" b="1" dirty="0" err="1">
                <a:solidFill>
                  <a:schemeClr val="bg1"/>
                </a:solidFill>
                <a:latin typeface="Arial" charset="0"/>
                <a:ea typeface="Arial" charset="0"/>
                <a:cs typeface="Arial" charset="0"/>
              </a:rPr>
              <a:t>Prob</a:t>
            </a:r>
            <a:r>
              <a:rPr lang="es-ES_tradnl" sz="3000" b="1" dirty="0">
                <a:solidFill>
                  <a:schemeClr val="bg1"/>
                </a:solidFill>
                <a:latin typeface="Arial" charset="0"/>
                <a:ea typeface="Arial" charset="0"/>
                <a:cs typeface="Arial" charset="0"/>
              </a:rPr>
              <a:t> Condicional</a:t>
            </a:r>
          </a:p>
        </p:txBody>
      </p:sp>
      <p:sp>
        <p:nvSpPr>
          <p:cNvPr id="5" name="Rectangle 4"/>
          <p:cNvSpPr>
            <a:spLocks noChangeArrowheads="1"/>
          </p:cNvSpPr>
          <p:nvPr/>
        </p:nvSpPr>
        <p:spPr bwMode="auto">
          <a:xfrm>
            <a:off x="1224147" y="1609119"/>
            <a:ext cx="7065088"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 Condicional - Ejemplo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de lanzar dos dados y obtener una suma de 12, dado que ya se ha lanzado un dado y se obtuvo un 6.</a:t>
            </a:r>
          </a:p>
        </p:txBody>
      </p:sp>
      <p:pic>
        <p:nvPicPr>
          <p:cNvPr id="2" name="Imagen 1">
            <a:extLst>
              <a:ext uri="{FF2B5EF4-FFF2-40B4-BE49-F238E27FC236}">
                <a16:creationId xmlns:a16="http://schemas.microsoft.com/office/drawing/2014/main" id="{BDED1C86-041B-844F-AECC-800BD7A93016}"/>
              </a:ext>
            </a:extLst>
          </p:cNvPr>
          <p:cNvPicPr>
            <a:picLocks noChangeAspect="1"/>
          </p:cNvPicPr>
          <p:nvPr/>
        </p:nvPicPr>
        <p:blipFill>
          <a:blip r:embed="rId3"/>
          <a:stretch>
            <a:fillRect/>
          </a:stretch>
        </p:blipFill>
        <p:spPr>
          <a:xfrm>
            <a:off x="1647961" y="2880690"/>
            <a:ext cx="7241661" cy="3872148"/>
          </a:xfrm>
          <a:prstGeom prst="rect">
            <a:avLst/>
          </a:prstGeom>
        </p:spPr>
      </p:pic>
      <p:sp>
        <p:nvSpPr>
          <p:cNvPr id="7" name="CuadroTexto 6">
            <a:extLst>
              <a:ext uri="{FF2B5EF4-FFF2-40B4-BE49-F238E27FC236}">
                <a16:creationId xmlns:a16="http://schemas.microsoft.com/office/drawing/2014/main" id="{1011E68C-EAA8-A140-A4AE-E0D01559DA6D}"/>
              </a:ext>
            </a:extLst>
          </p:cNvPr>
          <p:cNvSpPr txBox="1"/>
          <p:nvPr/>
        </p:nvSpPr>
        <p:spPr>
          <a:xfrm>
            <a:off x="9100161" y="4001156"/>
            <a:ext cx="2160874" cy="1631216"/>
          </a:xfrm>
          <a:prstGeom prst="rect">
            <a:avLst/>
          </a:prstGeom>
          <a:solidFill>
            <a:schemeClr val="accent4">
              <a:lumMod val="20000"/>
              <a:lumOff val="80000"/>
            </a:schemeClr>
          </a:solidFill>
        </p:spPr>
        <p:txBody>
          <a:bodyPr wrap="square" rtlCol="0">
            <a:spAutoFit/>
          </a:bodyPr>
          <a:lstStyle/>
          <a:p>
            <a:r>
              <a:rPr lang="es-CO" sz="2000" dirty="0">
                <a:solidFill>
                  <a:schemeClr val="accent2"/>
                </a:solidFill>
              </a:rPr>
              <a:t>Probabilidad de que la suma sea 12 en los mundos donde el primer dado es un 6.</a:t>
            </a:r>
          </a:p>
        </p:txBody>
      </p:sp>
      <p:sp>
        <p:nvSpPr>
          <p:cNvPr id="8" name="Rectángulo 7">
            <a:extLst>
              <a:ext uri="{FF2B5EF4-FFF2-40B4-BE49-F238E27FC236}">
                <a16:creationId xmlns:a16="http://schemas.microsoft.com/office/drawing/2014/main" id="{EBAF970C-A510-E84F-836E-4F90F2A86B73}"/>
              </a:ext>
            </a:extLst>
          </p:cNvPr>
          <p:cNvSpPr/>
          <p:nvPr/>
        </p:nvSpPr>
        <p:spPr>
          <a:xfrm rot="16200000">
            <a:off x="10133488" y="4819366"/>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Tree>
    <p:extLst>
      <p:ext uri="{BB962C8B-B14F-4D97-AF65-F5344CB8AC3E}">
        <p14:creationId xmlns:p14="http://schemas.microsoft.com/office/powerpoint/2010/main" val="1055078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Variables Aleatorias</a:t>
            </a:r>
          </a:p>
        </p:txBody>
      </p:sp>
      <p:sp>
        <p:nvSpPr>
          <p:cNvPr id="5" name="Rectangle 4"/>
          <p:cNvSpPr>
            <a:spLocks noChangeArrowheads="1"/>
          </p:cNvSpPr>
          <p:nvPr/>
        </p:nvSpPr>
        <p:spPr bwMode="auto">
          <a:xfrm>
            <a:off x="1224147" y="1609119"/>
            <a:ext cx="7065088"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Variable Aleatoria</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Variable en teoría de probabilidad con un dominio de posibles valores que puede tomar.</a:t>
            </a:r>
            <a:br>
              <a:rPr kumimoji="0" lang="es-ES" altLang="es-CO" sz="2200" b="0" dirty="0">
                <a:solidFill>
                  <a:schemeClr val="accent1">
                    <a:lumMod val="50000"/>
                  </a:schemeClr>
                </a:solidFill>
              </a:rPr>
            </a:br>
            <a:r>
              <a:rPr kumimoji="0" lang="es-ES" altLang="es-CO" sz="2200" b="0" dirty="0">
                <a:solidFill>
                  <a:schemeClr val="accent2"/>
                </a:solidFill>
              </a:rPr>
              <a:t>Ejemplo: variable Vuelo</a:t>
            </a:r>
            <a:br>
              <a:rPr kumimoji="0" lang="es-ES" altLang="es-CO" sz="2200" b="0" dirty="0">
                <a:solidFill>
                  <a:schemeClr val="accent2"/>
                </a:solidFill>
              </a:rPr>
            </a:br>
            <a:r>
              <a:rPr kumimoji="0" lang="es-ES" altLang="es-CO" sz="2200" b="0" dirty="0">
                <a:solidFill>
                  <a:schemeClr val="accent2"/>
                </a:solidFill>
              </a:rPr>
              <a:t>               posibles valores { a tiempo, atrasado, cancelado }</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probabilidad con la que ocurre cada valor forma la distribución de probabilidad.</a:t>
            </a:r>
            <a:br>
              <a:rPr kumimoji="0" lang="es-ES" altLang="es-CO" sz="2200" b="0" dirty="0">
                <a:solidFill>
                  <a:schemeClr val="accent1">
                    <a:lumMod val="50000"/>
                  </a:schemeClr>
                </a:solidFill>
              </a:rPr>
            </a:br>
            <a:r>
              <a:rPr kumimoji="0" lang="es-ES" altLang="es-CO" sz="2200" b="0" dirty="0">
                <a:solidFill>
                  <a:schemeClr val="accent2"/>
                </a:solidFill>
              </a:rPr>
              <a:t>Ejemplo: P(Vuelo = a tiempo) = 0,6</a:t>
            </a:r>
            <a:br>
              <a:rPr kumimoji="0" lang="es-ES" altLang="es-CO" sz="2200" b="0" dirty="0">
                <a:solidFill>
                  <a:schemeClr val="accent2"/>
                </a:solidFill>
              </a:rPr>
            </a:br>
            <a:r>
              <a:rPr kumimoji="0" lang="es-ES" altLang="es-CO" sz="2200" b="0" dirty="0">
                <a:solidFill>
                  <a:schemeClr val="accent2"/>
                </a:solidFill>
              </a:rPr>
              <a:t>	      P(Vuelo = atrasado) = 0,3</a:t>
            </a:r>
            <a:br>
              <a:rPr kumimoji="0" lang="es-ES" altLang="es-CO" sz="2200" b="0" dirty="0">
                <a:solidFill>
                  <a:schemeClr val="accent2"/>
                </a:solidFill>
              </a:rPr>
            </a:br>
            <a:r>
              <a:rPr kumimoji="0" lang="es-ES" altLang="es-CO" sz="2200" b="0" dirty="0">
                <a:solidFill>
                  <a:schemeClr val="accent2"/>
                </a:solidFill>
              </a:rPr>
              <a:t>	      P(Vuelo = cancelado) = 0,1</a:t>
            </a:r>
          </a:p>
        </p:txBody>
      </p:sp>
      <p:sp>
        <p:nvSpPr>
          <p:cNvPr id="3" name="Rectángulo 2">
            <a:extLst>
              <a:ext uri="{FF2B5EF4-FFF2-40B4-BE49-F238E27FC236}">
                <a16:creationId xmlns:a16="http://schemas.microsoft.com/office/drawing/2014/main" id="{C0F7423C-0688-D046-8D5E-A37A5A7C827E}"/>
              </a:ext>
            </a:extLst>
          </p:cNvPr>
          <p:cNvSpPr/>
          <p:nvPr/>
        </p:nvSpPr>
        <p:spPr>
          <a:xfrm>
            <a:off x="5347253" y="6519446"/>
            <a:ext cx="6927573" cy="338554"/>
          </a:xfrm>
          <a:prstGeom prst="rect">
            <a:avLst/>
          </a:prstGeom>
        </p:spPr>
        <p:txBody>
          <a:bodyPr wrap="square">
            <a:spAutoFit/>
          </a:bodyPr>
          <a:lstStyle/>
          <a:p>
            <a:r>
              <a:rPr lang="es-CO" sz="1600" dirty="0">
                <a:solidFill>
                  <a:schemeClr val="bg1">
                    <a:lumMod val="75000"/>
                  </a:schemeClr>
                </a:solidFill>
              </a:rPr>
              <a:t>https://towardsdatascience.com/understanding-random-variable-a618a2e99b93</a:t>
            </a:r>
          </a:p>
        </p:txBody>
      </p:sp>
      <p:pic>
        <p:nvPicPr>
          <p:cNvPr id="7" name="Imagen 6" descr="Imagen que contiene Texto&#10;&#10;Descripción generada automáticamente">
            <a:extLst>
              <a:ext uri="{FF2B5EF4-FFF2-40B4-BE49-F238E27FC236}">
                <a16:creationId xmlns:a16="http://schemas.microsoft.com/office/drawing/2014/main" id="{D9993EF2-7F79-384F-8F95-39EE8D4B54A8}"/>
              </a:ext>
            </a:extLst>
          </p:cNvPr>
          <p:cNvPicPr>
            <a:picLocks noChangeAspect="1"/>
          </p:cNvPicPr>
          <p:nvPr/>
        </p:nvPicPr>
        <p:blipFill>
          <a:blip r:embed="rId3"/>
          <a:stretch>
            <a:fillRect/>
          </a:stretch>
        </p:blipFill>
        <p:spPr>
          <a:xfrm>
            <a:off x="8116355" y="3139577"/>
            <a:ext cx="3930976" cy="2109304"/>
          </a:xfrm>
          <a:prstGeom prst="rect">
            <a:avLst/>
          </a:prstGeom>
        </p:spPr>
      </p:pic>
    </p:spTree>
    <p:extLst>
      <p:ext uri="{BB962C8B-B14F-4D97-AF65-F5344CB8AC3E}">
        <p14:creationId xmlns:p14="http://schemas.microsoft.com/office/powerpoint/2010/main" val="3494009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a:t>
            </a:r>
            <a:r>
              <a:rPr lang="es-ES_tradnl" sz="3000" b="1" dirty="0" err="1">
                <a:solidFill>
                  <a:schemeClr val="bg1"/>
                </a:solidFill>
                <a:latin typeface="Arial" charset="0"/>
                <a:ea typeface="Arial" charset="0"/>
                <a:cs typeface="Arial" charset="0"/>
              </a:rPr>
              <a:t>Prob</a:t>
            </a:r>
            <a:r>
              <a:rPr lang="es-ES_tradnl" sz="3000" b="1" dirty="0">
                <a:solidFill>
                  <a:schemeClr val="bg1"/>
                </a:solidFill>
                <a:latin typeface="Arial" charset="0"/>
                <a:ea typeface="Arial" charset="0"/>
                <a:cs typeface="Arial" charset="0"/>
              </a:rPr>
              <a:t> Conjunta</a:t>
            </a:r>
          </a:p>
        </p:txBody>
      </p:sp>
      <p:sp>
        <p:nvSpPr>
          <p:cNvPr id="5" name="Rectangle 4"/>
          <p:cNvSpPr>
            <a:spLocks noChangeArrowheads="1"/>
          </p:cNvSpPr>
          <p:nvPr/>
        </p:nvSpPr>
        <p:spPr bwMode="auto">
          <a:xfrm>
            <a:off x="1224146" y="1609120"/>
            <a:ext cx="9775548" cy="134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 Conjunta</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Posibilidad de ocurrencia simultánea de múltiples eventos.</a:t>
            </a:r>
          </a:p>
          <a:p>
            <a:pPr marL="0" indent="0" eaLnBrk="1" hangingPunct="1">
              <a:spcBef>
                <a:spcPct val="20000"/>
              </a:spcBef>
              <a:buClr>
                <a:schemeClr val="hlink"/>
              </a:buClr>
              <a:buSzPct val="55000"/>
            </a:pPr>
            <a:r>
              <a:rPr kumimoji="0" lang="es-ES" altLang="es-CO" sz="2200" b="0" dirty="0">
                <a:solidFill>
                  <a:schemeClr val="accent1">
                    <a:lumMod val="50000"/>
                  </a:schemeClr>
                </a:solidFill>
              </a:rPr>
              <a:t>		P(A∩B) = P(A) P(B|A)       Ley de Multiplicación de Probabilidades</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a:p>
            <a:pPr lvl="1" eaLnBrk="1" hangingPunct="1">
              <a:spcBef>
                <a:spcPct val="20000"/>
              </a:spcBef>
              <a:buClr>
                <a:schemeClr val="hlink"/>
              </a:buClr>
              <a:buSzPct val="55000"/>
              <a:buFont typeface="Arial" panose="020B0604020202020204" pitchFamily="34" charset="0"/>
              <a:buChar char="•"/>
            </a:pPr>
            <a:r>
              <a:rPr kumimoji="0" lang="es-ES" altLang="es-CO" sz="2000" b="0" dirty="0">
                <a:solidFill>
                  <a:schemeClr val="accent2">
                    <a:lumMod val="75000"/>
                  </a:schemeClr>
                </a:solidFill>
              </a:rPr>
              <a:t>Probabilidad Conjunta P(A∩B)</a:t>
            </a:r>
            <a:r>
              <a:rPr kumimoji="0" lang="es-ES" altLang="es-CO" sz="2000" b="0" dirty="0">
                <a:solidFill>
                  <a:schemeClr val="accent1">
                    <a:lumMod val="50000"/>
                  </a:schemeClr>
                </a:solidFill>
              </a:rPr>
              <a:t>: probabilidad de que se produzcan simultáneamente los fenómenos A y B </a:t>
            </a:r>
            <a:r>
              <a:rPr kumimoji="0" lang="es-ES" altLang="es-CO" sz="2000" b="0" u="sng" dirty="0">
                <a:solidFill>
                  <a:schemeClr val="accent1">
                    <a:lumMod val="50000"/>
                  </a:schemeClr>
                </a:solidFill>
              </a:rPr>
              <a:t>dentro del espacio de posibilidades total</a:t>
            </a:r>
            <a:r>
              <a:rPr kumimoji="0" lang="es-ES" altLang="es-CO" sz="2000" b="0" dirty="0">
                <a:solidFill>
                  <a:schemeClr val="accent1">
                    <a:lumMod val="50000"/>
                  </a:schemeClr>
                </a:solidFill>
              </a:rPr>
              <a:t>.</a:t>
            </a:r>
          </a:p>
          <a:p>
            <a:pPr lvl="1" eaLnBrk="1" hangingPunct="1">
              <a:spcBef>
                <a:spcPct val="20000"/>
              </a:spcBef>
              <a:buClr>
                <a:schemeClr val="hlink"/>
              </a:buClr>
              <a:buSzPct val="55000"/>
              <a:buFont typeface="Arial" panose="020B0604020202020204" pitchFamily="34" charset="0"/>
              <a:buChar char="•"/>
            </a:pPr>
            <a:r>
              <a:rPr kumimoji="0" lang="es-ES" altLang="es-CO" sz="2000" b="0" dirty="0">
                <a:solidFill>
                  <a:schemeClr val="accent2">
                    <a:lumMod val="75000"/>
                  </a:schemeClr>
                </a:solidFill>
              </a:rPr>
              <a:t>Probabilidad Condicionada P(A|B)</a:t>
            </a:r>
            <a:r>
              <a:rPr kumimoji="0" lang="es-ES" altLang="es-CO" sz="2000" b="0" dirty="0">
                <a:solidFill>
                  <a:schemeClr val="accent1">
                    <a:lumMod val="50000"/>
                  </a:schemeClr>
                </a:solidFill>
              </a:rPr>
              <a:t>: probabilidad de que se produzca el fenómeno A dentro del espacio de posibilidades </a:t>
            </a:r>
            <a:r>
              <a:rPr kumimoji="0" lang="es-ES" altLang="es-CO" sz="2000" b="0" u="sng" dirty="0">
                <a:solidFill>
                  <a:schemeClr val="accent1">
                    <a:lumMod val="50000"/>
                  </a:schemeClr>
                </a:solidFill>
              </a:rPr>
              <a:t>restringido en el que se verifica el fenómeno B</a:t>
            </a:r>
            <a:r>
              <a:rPr kumimoji="0" lang="es-ES" altLang="es-CO" sz="2000" b="0" dirty="0">
                <a:solidFill>
                  <a:schemeClr val="accent1">
                    <a:lumMod val="50000"/>
                  </a:schemeClr>
                </a:solidFill>
              </a:rPr>
              <a:t>.</a:t>
            </a:r>
          </a:p>
        </p:txBody>
      </p:sp>
      <p:sp>
        <p:nvSpPr>
          <p:cNvPr id="6" name="Rectángulo 5">
            <a:extLst>
              <a:ext uri="{FF2B5EF4-FFF2-40B4-BE49-F238E27FC236}">
                <a16:creationId xmlns:a16="http://schemas.microsoft.com/office/drawing/2014/main" id="{3A0D722D-AD78-DC4B-99B6-C49986BEE5AD}"/>
              </a:ext>
            </a:extLst>
          </p:cNvPr>
          <p:cNvSpPr/>
          <p:nvPr/>
        </p:nvSpPr>
        <p:spPr>
          <a:xfrm rot="16200000">
            <a:off x="9425949" y="4058223"/>
            <a:ext cx="5270995" cy="246221"/>
          </a:xfrm>
          <a:prstGeom prst="rect">
            <a:avLst/>
          </a:prstGeom>
        </p:spPr>
        <p:txBody>
          <a:bodyPr wrap="none">
            <a:spAutoFit/>
          </a:bodyPr>
          <a:lstStyle/>
          <a:p>
            <a:r>
              <a:rPr lang="es-CO" sz="1000" dirty="0">
                <a:solidFill>
                  <a:schemeClr val="bg1">
                    <a:lumMod val="75000"/>
                  </a:schemeClr>
                </a:solidFill>
              </a:rPr>
              <a:t>https://sgcg.es/articulos/2016/03/25/probabilidad-conjunta-frente-a-probabilidad-condicionada/</a:t>
            </a:r>
          </a:p>
        </p:txBody>
      </p:sp>
      <p:grpSp>
        <p:nvGrpSpPr>
          <p:cNvPr id="10" name="Grupo 9"/>
          <p:cNvGrpSpPr/>
          <p:nvPr/>
        </p:nvGrpSpPr>
        <p:grpSpPr>
          <a:xfrm>
            <a:off x="3293487" y="4815876"/>
            <a:ext cx="1628775" cy="1896185"/>
            <a:chOff x="3293487" y="4815876"/>
            <a:chExt cx="1628775" cy="1896185"/>
          </a:xfrm>
        </p:grpSpPr>
        <p:pic>
          <p:nvPicPr>
            <p:cNvPr id="2" name="Imagen 1"/>
            <p:cNvPicPr>
              <a:picLocks noChangeAspect="1"/>
            </p:cNvPicPr>
            <p:nvPr/>
          </p:nvPicPr>
          <p:blipFill>
            <a:blip r:embed="rId3"/>
            <a:stretch>
              <a:fillRect/>
            </a:stretch>
          </p:blipFill>
          <p:spPr>
            <a:xfrm>
              <a:off x="3338232" y="4815876"/>
              <a:ext cx="1539287" cy="1521178"/>
            </a:xfrm>
            <a:prstGeom prst="rect">
              <a:avLst/>
            </a:prstGeom>
          </p:spPr>
        </p:pic>
        <p:pic>
          <p:nvPicPr>
            <p:cNvPr id="8" name="Imagen 7"/>
            <p:cNvPicPr>
              <a:picLocks noChangeAspect="1"/>
            </p:cNvPicPr>
            <p:nvPr/>
          </p:nvPicPr>
          <p:blipFill>
            <a:blip r:embed="rId4"/>
            <a:stretch>
              <a:fillRect/>
            </a:stretch>
          </p:blipFill>
          <p:spPr>
            <a:xfrm>
              <a:off x="3293487" y="6483461"/>
              <a:ext cx="1628775" cy="228600"/>
            </a:xfrm>
            <a:prstGeom prst="rect">
              <a:avLst/>
            </a:prstGeom>
          </p:spPr>
        </p:pic>
      </p:grpSp>
      <p:grpSp>
        <p:nvGrpSpPr>
          <p:cNvPr id="11" name="Grupo 10"/>
          <p:cNvGrpSpPr/>
          <p:nvPr/>
        </p:nvGrpSpPr>
        <p:grpSpPr>
          <a:xfrm>
            <a:off x="6195888" y="4813054"/>
            <a:ext cx="1838325" cy="1899007"/>
            <a:chOff x="6195888" y="4813054"/>
            <a:chExt cx="1838325" cy="1899007"/>
          </a:xfrm>
        </p:grpSpPr>
        <p:pic>
          <p:nvPicPr>
            <p:cNvPr id="7" name="Imagen 6"/>
            <p:cNvPicPr>
              <a:picLocks noChangeAspect="1"/>
            </p:cNvPicPr>
            <p:nvPr/>
          </p:nvPicPr>
          <p:blipFill>
            <a:blip r:embed="rId5"/>
            <a:stretch>
              <a:fillRect/>
            </a:stretch>
          </p:blipFill>
          <p:spPr>
            <a:xfrm>
              <a:off x="6370308" y="4813054"/>
              <a:ext cx="1489487" cy="1466850"/>
            </a:xfrm>
            <a:prstGeom prst="rect">
              <a:avLst/>
            </a:prstGeom>
          </p:spPr>
        </p:pic>
        <p:pic>
          <p:nvPicPr>
            <p:cNvPr id="9" name="Imagen 8"/>
            <p:cNvPicPr>
              <a:picLocks noChangeAspect="1"/>
            </p:cNvPicPr>
            <p:nvPr/>
          </p:nvPicPr>
          <p:blipFill>
            <a:blip r:embed="rId6"/>
            <a:stretch>
              <a:fillRect/>
            </a:stretch>
          </p:blipFill>
          <p:spPr>
            <a:xfrm>
              <a:off x="6195888" y="6473936"/>
              <a:ext cx="1838325" cy="238125"/>
            </a:xfrm>
            <a:prstGeom prst="rect">
              <a:avLst/>
            </a:prstGeom>
          </p:spPr>
        </p:pic>
      </p:grpSp>
    </p:spTree>
    <p:extLst>
      <p:ext uri="{BB962C8B-B14F-4D97-AF65-F5344CB8AC3E}">
        <p14:creationId xmlns:p14="http://schemas.microsoft.com/office/powerpoint/2010/main" val="372933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Reglas</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5" y="1609119"/>
                <a:ext cx="9917619"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Reglas de Probabilidad</a:t>
                </a:r>
              </a:p>
              <a:p>
                <a:pPr marL="0" indent="0" eaLnBrk="1" hangingPunct="1">
                  <a:spcBef>
                    <a:spcPct val="20000"/>
                  </a:spcBef>
                  <a:buClr>
                    <a:schemeClr val="hlink"/>
                  </a:buClr>
                  <a:buSzPct val="55000"/>
                </a:pPr>
                <a:endParaRPr lang="es-CO" altLang="es-CO" sz="1000" b="0" dirty="0">
                  <a:solidFill>
                    <a:schemeClr val="accent4">
                      <a:lumMod val="75000"/>
                    </a:schemeClr>
                  </a:solidFill>
                  <a:effectLst>
                    <a:outerShdw blurRad="38100" dist="38100" dir="2700000" algn="tl">
                      <a:srgbClr val="000000">
                        <a:alpha val="43137"/>
                      </a:srgbClr>
                    </a:outerShdw>
                  </a:effectLst>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Negación:</a:t>
                </a:r>
                <a:br>
                  <a:rPr kumimoji="0" lang="es-ES" altLang="es-CO" sz="2200" b="0" dirty="0">
                    <a:solidFill>
                      <a:schemeClr val="accent1">
                        <a:lumMod val="50000"/>
                      </a:schemeClr>
                    </a:solidFill>
                  </a:rPr>
                </a:br>
                <a14:m>
                  <m:oMath xmlns:m="http://schemas.openxmlformats.org/officeDocument/2006/math">
                    <m:r>
                      <a:rPr kumimoji="0" lang="es-CO" altLang="es-CO" sz="2200" b="0" i="0" smtClean="0">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𝑎</m:t>
                        </m:r>
                      </m:e>
                    </m:d>
                    <m:r>
                      <a:rPr kumimoji="0" lang="es-ES" altLang="es-CO" sz="2200" b="0" i="1" smtClean="0">
                        <a:solidFill>
                          <a:schemeClr val="accent1">
                            <a:lumMod val="50000"/>
                          </a:schemeClr>
                        </a:solidFill>
                        <a:latin typeface="Cambria Math" panose="02040503050406030204" pitchFamily="18" charset="0"/>
                      </a:rPr>
                      <m:t>=1−</m:t>
                    </m:r>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rPr>
                      <m:t>)</m:t>
                    </m:r>
                  </m:oMath>
                </a14:m>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Arial" panose="020B0604020202020204" pitchFamily="34" charset="0"/>
                  <a:buChar char="•"/>
                </a:pPr>
                <a:endParaRPr kumimoji="0" lang="es-ES" altLang="es-CO" sz="1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Inclusión-Exclusión:</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a:t>
                </a:r>
                <a14:m>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oMath>
                </a14:m>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Marginalización:</a:t>
                </a:r>
                <a:br>
                  <a:rPr kumimoji="0" lang="es-ES" altLang="es-CO" sz="2200" b="0" dirty="0">
                    <a:solidFill>
                      <a:schemeClr val="accent1">
                        <a:lumMod val="50000"/>
                      </a:schemeClr>
                    </a:solidFill>
                  </a:rPr>
                </a:br>
                <a14:m>
                  <m:oMath xmlns:m="http://schemas.openxmlformats.org/officeDocument/2006/math">
                    <m:r>
                      <a:rPr kumimoji="0" lang="es-CO" altLang="es-CO" sz="2200" b="0" i="0" smtClean="0">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oMath>
                </a14:m>
                <a:endParaRPr kumimoji="0" lang="es-ES" altLang="es-CO" sz="1000" b="0" dirty="0">
                  <a:solidFill>
                    <a:schemeClr val="accent1">
                      <a:lumMod val="50000"/>
                    </a:schemeClr>
                  </a:solidFill>
                </a:endParaRPr>
              </a:p>
              <a:p>
                <a:pPr marL="0" indent="0" algn="ctr" eaLnBrk="1" hangingPunct="1">
                  <a:spcBef>
                    <a:spcPct val="20000"/>
                  </a:spcBef>
                  <a:buClr>
                    <a:schemeClr val="hlink"/>
                  </a:buClr>
                  <a:buSzPct val="55000"/>
                </a:pPr>
                <a:r>
                  <a:rPr kumimoji="0" lang="es-ES" altLang="es-CO" sz="2200" b="0" dirty="0">
                    <a:solidFill>
                      <a:schemeClr val="accent1">
                        <a:lumMod val="50000"/>
                      </a:schemeClr>
                    </a:solidFill>
                  </a:rPr>
                  <a:t>                    </a:t>
                </a:r>
                <a14:m>
                  <m:oMath xmlns:m="http://schemas.openxmlformats.org/officeDocument/2006/math">
                    <m:r>
                      <a:rPr kumimoji="0" lang="es-CO"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𝑋</m:t>
                        </m:r>
                        <m:r>
                          <a:rPr kumimoji="0" lang="es-ES" altLang="es-CO" sz="2200" b="0" i="1">
                            <a:solidFill>
                              <a:schemeClr val="accent1">
                                <a:lumMod val="50000"/>
                              </a:schemeClr>
                            </a:solidFill>
                            <a:latin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𝑥</m:t>
                            </m:r>
                          </m:e>
                          <m:sub>
                            <m:r>
                              <a:rPr kumimoji="0" lang="es-ES" altLang="es-CO" sz="2200" b="0" i="1">
                                <a:solidFill>
                                  <a:schemeClr val="accent1">
                                    <a:lumMod val="50000"/>
                                  </a:schemeClr>
                                </a:solidFill>
                                <a:latin typeface="Cambria Math" panose="02040503050406030204" pitchFamily="18" charset="0"/>
                              </a:rPr>
                              <m:t>𝑖</m:t>
                            </m:r>
                          </m:sub>
                        </m:sSub>
                      </m:e>
                    </m:d>
                    <m:r>
                      <a:rPr kumimoji="0" lang="es-ES" altLang="es-CO" sz="2200" b="0" i="1">
                        <a:solidFill>
                          <a:schemeClr val="accent1">
                            <a:lumMod val="50000"/>
                          </a:schemeClr>
                        </a:solidFill>
                        <a:latin typeface="Cambria Math" panose="02040503050406030204" pitchFamily="18" charset="0"/>
                      </a:rPr>
                      <m:t>=</m:t>
                    </m:r>
                    <m:nary>
                      <m:naryPr>
                        <m:chr m:val="∑"/>
                        <m:supHide m:val="on"/>
                        <m:ctrlPr>
                          <a:rPr kumimoji="0" lang="es-ES" altLang="es-CO" sz="2200" b="0" i="1">
                            <a:solidFill>
                              <a:schemeClr val="accent1">
                                <a:lumMod val="50000"/>
                              </a:schemeClr>
                            </a:solidFill>
                            <a:latin typeface="Cambria Math" panose="02040503050406030204" pitchFamily="18" charset="0"/>
                          </a:rPr>
                        </m:ctrlPr>
                      </m:naryPr>
                      <m:sub>
                        <m:r>
                          <m:rPr>
                            <m:brk m:alnAt="7"/>
                          </m:rPr>
                          <a:rPr kumimoji="0" lang="es-ES" altLang="es-CO" sz="2200" b="0" i="1">
                            <a:solidFill>
                              <a:schemeClr val="accent1">
                                <a:lumMod val="50000"/>
                              </a:schemeClr>
                            </a:solidFill>
                            <a:latin typeface="Cambria Math" panose="02040503050406030204" pitchFamily="18" charset="0"/>
                          </a:rPr>
                          <m:t>𝑗</m:t>
                        </m:r>
                      </m:sub>
                      <m:sup/>
                      <m:e>
                        <m:r>
                          <a:rPr kumimoji="0" lang="es-ES" altLang="es-CO" sz="2200" b="0" i="1">
                            <a:solidFill>
                              <a:schemeClr val="accent1">
                                <a:lumMod val="50000"/>
                              </a:schemeClr>
                            </a:solidFill>
                            <a:latin typeface="Cambria Math" panose="02040503050406030204" pitchFamily="18" charset="0"/>
                          </a:rPr>
                          <m:t>𝑃</m:t>
                        </m:r>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rPr>
                          <m:t>𝑋</m:t>
                        </m:r>
                        <m:r>
                          <a:rPr kumimoji="0" lang="es-ES" altLang="es-CO" sz="2200" b="0" i="1">
                            <a:solidFill>
                              <a:schemeClr val="accent1">
                                <a:lumMod val="50000"/>
                              </a:schemeClr>
                            </a:solidFill>
                            <a:latin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𝑥</m:t>
                            </m:r>
                          </m:e>
                          <m:sub>
                            <m:r>
                              <a:rPr kumimoji="0" lang="es-ES" altLang="es-CO" sz="2200" b="0" i="1">
                                <a:solidFill>
                                  <a:schemeClr val="accent1">
                                    <a:lumMod val="50000"/>
                                  </a:schemeClr>
                                </a:solidFill>
                                <a:latin typeface="Cambria Math" panose="02040503050406030204" pitchFamily="18" charset="0"/>
                              </a:rPr>
                              <m:t>𝑖</m:t>
                            </m:r>
                          </m:sub>
                        </m:sSub>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𝑌</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𝑦</m:t>
                            </m:r>
                          </m:e>
                          <m:sub>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𝑗</m:t>
                            </m:r>
                          </m:sub>
                        </m:sSub>
                        <m:r>
                          <a:rPr kumimoji="0" lang="es-ES" altLang="es-CO" sz="2200" b="0" i="1">
                            <a:solidFill>
                              <a:schemeClr val="accent1">
                                <a:lumMod val="50000"/>
                              </a:schemeClr>
                            </a:solidFill>
                            <a:latin typeface="Cambria Math" panose="02040503050406030204" pitchFamily="18" charset="0"/>
                          </a:rPr>
                          <m:t>)</m:t>
                        </m:r>
                      </m:e>
                    </m:nary>
                  </m:oMath>
                </a14:m>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Condicionamiento:</a:t>
                </a:r>
              </a:p>
              <a:p>
                <a:pPr marL="0" indent="0" algn="ctr" eaLnBrk="1" hangingPunct="1">
                  <a:spcBef>
                    <a:spcPct val="20000"/>
                  </a:spcBef>
                  <a:buClr>
                    <a:schemeClr val="hlink"/>
                  </a:buClr>
                  <a:buSzPct val="55000"/>
                </a:pPr>
                <a14:m>
                  <m:oMathPara xmlns:m="http://schemas.openxmlformats.org/officeDocument/2006/math">
                    <m:oMathParaPr>
                      <m:jc m:val="center"/>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     </m:t>
                      </m:r>
                      <m:r>
                        <a:rPr kumimoji="0" lang="es-CO" altLang="es-CO" sz="2200" b="0" i="1" smtClean="0">
                          <a:solidFill>
                            <a:schemeClr val="accent1">
                              <a:lumMod val="50000"/>
                            </a:schemeClr>
                          </a:solidFill>
                          <a:latin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𝑎</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𝑎</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𝑏</m:t>
                          </m:r>
                        </m:e>
                      </m:d>
                    </m:oMath>
                  </m:oMathPara>
                </a14:m>
                <a:br>
                  <a:rPr kumimoji="0" lang="es-ES" altLang="es-CO" sz="2200" b="0" dirty="0">
                    <a:solidFill>
                      <a:schemeClr val="accent1">
                        <a:lumMod val="50000"/>
                      </a:schemeClr>
                    </a:solidFill>
                  </a:rPr>
                </a:br>
                <a:r>
                  <a:rPr kumimoji="0" lang="es-ES" altLang="es-CO" sz="2200" b="0" dirty="0">
                    <a:solidFill>
                      <a:schemeClr val="accent1">
                        <a:lumMod val="50000"/>
                      </a:schemeClr>
                    </a:solidFill>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𝑋</m:t>
                        </m:r>
                        <m:r>
                          <a:rPr kumimoji="0" lang="es-ES" altLang="es-CO" sz="2200" b="0" i="1">
                            <a:solidFill>
                              <a:schemeClr val="accent1">
                                <a:lumMod val="50000"/>
                              </a:schemeClr>
                            </a:solidFill>
                            <a:latin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𝑥</m:t>
                            </m:r>
                          </m:e>
                          <m:sub>
                            <m:r>
                              <a:rPr kumimoji="0" lang="es-ES" altLang="es-CO" sz="2200" b="0" i="1">
                                <a:solidFill>
                                  <a:schemeClr val="accent1">
                                    <a:lumMod val="50000"/>
                                  </a:schemeClr>
                                </a:solidFill>
                                <a:latin typeface="Cambria Math" panose="02040503050406030204" pitchFamily="18" charset="0"/>
                              </a:rPr>
                              <m:t>𝑖</m:t>
                            </m:r>
                          </m:sub>
                        </m:sSub>
                      </m:e>
                    </m:d>
                    <m:r>
                      <a:rPr kumimoji="0" lang="es-ES" altLang="es-CO" sz="2200" b="0" i="1">
                        <a:solidFill>
                          <a:schemeClr val="accent1">
                            <a:lumMod val="50000"/>
                          </a:schemeClr>
                        </a:solidFill>
                        <a:latin typeface="Cambria Math" panose="02040503050406030204" pitchFamily="18" charset="0"/>
                      </a:rPr>
                      <m:t>=</m:t>
                    </m:r>
                    <m:nary>
                      <m:naryPr>
                        <m:chr m:val="∑"/>
                        <m:supHide m:val="on"/>
                        <m:ctrlPr>
                          <a:rPr kumimoji="0" lang="es-ES" altLang="es-CO" sz="2200" b="0" i="1">
                            <a:solidFill>
                              <a:schemeClr val="accent1">
                                <a:lumMod val="50000"/>
                              </a:schemeClr>
                            </a:solidFill>
                            <a:latin typeface="Cambria Math" panose="02040503050406030204" pitchFamily="18" charset="0"/>
                          </a:rPr>
                        </m:ctrlPr>
                      </m:naryPr>
                      <m:sub>
                        <m:r>
                          <m:rPr>
                            <m:brk m:alnAt="7"/>
                          </m:rPr>
                          <a:rPr kumimoji="0" lang="es-ES" altLang="es-CO" sz="2200" b="0" i="1">
                            <a:solidFill>
                              <a:schemeClr val="accent1">
                                <a:lumMod val="50000"/>
                              </a:schemeClr>
                            </a:solidFill>
                            <a:latin typeface="Cambria Math" panose="02040503050406030204" pitchFamily="18" charset="0"/>
                          </a:rPr>
                          <m:t>𝑗</m:t>
                        </m:r>
                      </m:sub>
                      <m:sup/>
                      <m:e>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𝑋</m:t>
                            </m:r>
                            <m:r>
                              <a:rPr kumimoji="0" lang="es-ES" altLang="es-CO" sz="2200" b="0" i="1">
                                <a:solidFill>
                                  <a:schemeClr val="accent1">
                                    <a:lumMod val="50000"/>
                                  </a:schemeClr>
                                </a:solidFill>
                                <a:latin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𝑥</m:t>
                                </m:r>
                              </m:e>
                              <m:sub>
                                <m:r>
                                  <a:rPr kumimoji="0" lang="es-ES" altLang="es-CO" sz="2200" b="0" i="1">
                                    <a:solidFill>
                                      <a:schemeClr val="accent1">
                                        <a:lumMod val="50000"/>
                                      </a:schemeClr>
                                    </a:solidFill>
                                    <a:latin typeface="Cambria Math" panose="02040503050406030204" pitchFamily="18" charset="0"/>
                                  </a:rPr>
                                  <m:t>𝑖</m:t>
                                </m:r>
                              </m:sub>
                            </m:sSub>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𝑌</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𝑦</m:t>
                                </m:r>
                              </m:e>
                              <m:sub>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𝑗</m:t>
                                </m:r>
                              </m:sub>
                            </m:sSub>
                          </m:e>
                        </m:d>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𝑌</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𝑦</m:t>
                            </m:r>
                          </m:e>
                          <m:sub>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𝑗</m:t>
                            </m:r>
                          </m:sub>
                        </m:sSub>
                        <m:r>
                          <a:rPr kumimoji="0" lang="es-ES" altLang="es-CO" sz="2200" b="0" i="1" smtClean="0">
                            <a:solidFill>
                              <a:schemeClr val="accent1">
                                <a:lumMod val="50000"/>
                              </a:schemeClr>
                            </a:solidFill>
                            <a:latin typeface="Cambria Math" panose="02040503050406030204" pitchFamily="18" charset="0"/>
                          </a:rPr>
                          <m:t>)</m:t>
                        </m:r>
                      </m:e>
                    </m:nary>
                  </m:oMath>
                </a14:m>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5" y="1609119"/>
                <a:ext cx="9917619" cy="1991411"/>
              </a:xfrm>
              <a:prstGeom prst="rect">
                <a:avLst/>
              </a:prstGeom>
              <a:blipFill>
                <a:blip r:embed="rId3"/>
                <a:stretch>
                  <a:fillRect l="-1045" t="-2446" b="-1844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Tree>
    <p:extLst>
      <p:ext uri="{BB962C8B-B14F-4D97-AF65-F5344CB8AC3E}">
        <p14:creationId xmlns:p14="http://schemas.microsoft.com/office/powerpoint/2010/main" val="177346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Regla de Bayes</a:t>
                </a:r>
                <a:br>
                  <a:rPr lang="es-CO" altLang="es-CO" b="0" dirty="0">
                    <a:solidFill>
                      <a:schemeClr val="accent4">
                        <a:lumMod val="75000"/>
                      </a:schemeClr>
                    </a:solidFill>
                    <a:effectLst>
                      <a:outerShdw blurRad="38100" dist="38100" dir="2700000" algn="tl">
                        <a:srgbClr val="000000">
                          <a:alpha val="43137"/>
                        </a:srgbClr>
                      </a:outerShdw>
                    </a:effectLst>
                  </a:rPr>
                </a:br>
                <a:endParaRPr lang="es-CO" altLang="es-CO" b="0" dirty="0">
                  <a:solidFill>
                    <a:schemeClr val="accent4">
                      <a:lumMod val="75000"/>
                    </a:schemeClr>
                  </a:solidFill>
                  <a:effectLst>
                    <a:outerShdw blurRad="38100" dist="38100" dir="2700000" algn="tl">
                      <a:srgbClr val="000000">
                        <a:alpha val="43137"/>
                      </a:srgbClr>
                    </a:outerShdw>
                  </a:effectLst>
                </a:endParaRP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𝑏</m:t>
                          </m:r>
                        </m:e>
                        <m:e>
                          <m:r>
                            <a:rPr kumimoji="0" lang="es-ES" altLang="es-CO" sz="2200" b="0" i="1" smtClean="0">
                              <a:solidFill>
                                <a:schemeClr val="accent1">
                                  <a:lumMod val="50000"/>
                                </a:schemeClr>
                              </a:solidFill>
                              <a:latin typeface="Cambria Math" panose="02040503050406030204" pitchFamily="18" charset="0"/>
                            </a:rPr>
                            <m:t>𝑎</m:t>
                          </m:r>
                        </m:e>
                      </m:d>
                      <m:r>
                        <a:rPr kumimoji="0" lang="es-ES" altLang="es-CO" sz="2200" b="0" i="1" smtClean="0">
                          <a:solidFill>
                            <a:schemeClr val="accent1">
                              <a:lumMod val="50000"/>
                            </a:schemeClr>
                          </a:solidFill>
                          <a:latin typeface="Cambria Math" panose="02040503050406030204" pitchFamily="18" charset="0"/>
                        </a:rPr>
                        <m:t>=</m:t>
                      </m:r>
                      <m:f>
                        <m:fPr>
                          <m:ctrlPr>
                            <a:rPr kumimoji="0" lang="es-ES" altLang="es-CO" sz="2200" b="0" i="1" smtClean="0">
                              <a:solidFill>
                                <a:schemeClr val="accent1">
                                  <a:lumMod val="50000"/>
                                </a:schemeClr>
                              </a:solidFill>
                              <a:latin typeface="Cambria Math" panose="02040503050406030204" pitchFamily="18" charset="0"/>
                            </a:rPr>
                          </m:ctrlPr>
                        </m:fPr>
                        <m:num>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num>
                        <m:den>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rPr>
                            <m:t>)</m:t>
                          </m:r>
                        </m:den>
                      </m:f>
                    </m:oMath>
                  </m:oMathPara>
                </a14:m>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Ejemplo:</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80% de tardes lluviosas empiezan con mañanas nubladas (P(nubes | lluvia))</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40% de mañanas son nubladas (P(nubes))</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10% de tardes son lluviosas (P(lluvia))</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de lluvia en la tarde si hay nubes en la mañana?</a:t>
                </a:r>
                <a:br>
                  <a:rPr kumimoji="0" lang="es-ES" altLang="es-CO" sz="2200" b="0" dirty="0">
                    <a:solidFill>
                      <a:schemeClr val="accent1">
                        <a:lumMod val="50000"/>
                      </a:schemeClr>
                    </a:solidFill>
                  </a:rPr>
                </a:br>
                <a:r>
                  <a:rPr kumimoji="0" lang="es-ES" altLang="es-CO" sz="2200" b="0" dirty="0">
                    <a:solidFill>
                      <a:schemeClr val="accent1">
                        <a:lumMod val="50000"/>
                      </a:schemeClr>
                    </a:solidFill>
                  </a:rPr>
                  <a:t>P(lluvia | nubes) = (0,1 * 0,8) / 0,4 = 0,2</a:t>
                </a:r>
                <a:br>
                  <a:rPr kumimoji="0" lang="es-ES" altLang="es-CO" sz="2200" b="0" dirty="0">
                    <a:solidFill>
                      <a:schemeClr val="accent1">
                        <a:lumMod val="50000"/>
                      </a:schemeClr>
                    </a:solidFill>
                  </a:rPr>
                </a:br>
                <a:r>
                  <a:rPr kumimoji="0" lang="es-ES" altLang="es-CO" sz="2200" b="0" dirty="0">
                    <a:solidFill>
                      <a:schemeClr val="accent1">
                        <a:lumMod val="50000"/>
                      </a:schemeClr>
                    </a:solidFill>
                  </a:rPr>
                  <a:t>20% de probabilidad de tarde lluviosa dada una mañana nublada. </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8874010" cy="1991411"/>
              </a:xfrm>
              <a:prstGeom prst="rect">
                <a:avLst/>
              </a:prstGeom>
              <a:blipFill>
                <a:blip r:embed="rId3"/>
                <a:stretch>
                  <a:fillRect l="-1143" t="-2532" b="-1373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Tree>
    <p:extLst>
      <p:ext uri="{BB962C8B-B14F-4D97-AF65-F5344CB8AC3E}">
        <p14:creationId xmlns:p14="http://schemas.microsoft.com/office/powerpoint/2010/main" val="409692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10376182" cy="48454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Regla de Bayes</a:t>
                </a:r>
                <a:br>
                  <a:rPr lang="es-CO" altLang="es-CO" b="0" dirty="0">
                    <a:solidFill>
                      <a:schemeClr val="accent4">
                        <a:lumMod val="75000"/>
                      </a:schemeClr>
                    </a:solidFill>
                    <a:effectLst>
                      <a:outerShdw blurRad="38100" dist="38100" dir="2700000" algn="tl">
                        <a:srgbClr val="000000">
                          <a:alpha val="43137"/>
                        </a:srgbClr>
                      </a:outerShdw>
                    </a:effectLst>
                  </a:rPr>
                </a:br>
                <a:endParaRPr lang="es-CO" altLang="es-CO" sz="1000" b="0" dirty="0">
                  <a:solidFill>
                    <a:schemeClr val="accent4">
                      <a:lumMod val="75000"/>
                    </a:schemeClr>
                  </a:solidFill>
                  <a:effectLst>
                    <a:outerShdw blurRad="38100" dist="38100" dir="2700000" algn="tl">
                      <a:srgbClr val="000000">
                        <a:alpha val="43137"/>
                      </a:srgbClr>
                    </a:outerShdw>
                  </a:effectLst>
                </a:endParaRP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𝑏</m:t>
                          </m:r>
                        </m:e>
                        <m:e>
                          <m:r>
                            <a:rPr kumimoji="0" lang="es-ES" altLang="es-CO" sz="2200" b="0" i="1" smtClean="0">
                              <a:solidFill>
                                <a:schemeClr val="accent1">
                                  <a:lumMod val="50000"/>
                                </a:schemeClr>
                              </a:solidFill>
                              <a:latin typeface="Cambria Math" panose="02040503050406030204" pitchFamily="18" charset="0"/>
                            </a:rPr>
                            <m:t>𝑎</m:t>
                          </m:r>
                        </m:e>
                      </m:d>
                      <m:r>
                        <a:rPr kumimoji="0" lang="es-ES" altLang="es-CO" sz="2200" b="0" i="1" smtClean="0">
                          <a:solidFill>
                            <a:schemeClr val="accent1">
                              <a:lumMod val="50000"/>
                            </a:schemeClr>
                          </a:solidFill>
                          <a:latin typeface="Cambria Math" panose="02040503050406030204" pitchFamily="18" charset="0"/>
                        </a:rPr>
                        <m:t>=</m:t>
                      </m:r>
                      <m:f>
                        <m:fPr>
                          <m:ctrlPr>
                            <a:rPr kumimoji="0" lang="es-ES" altLang="es-CO" sz="2200" b="0" i="1" smtClean="0">
                              <a:solidFill>
                                <a:schemeClr val="accent1">
                                  <a:lumMod val="50000"/>
                                </a:schemeClr>
                              </a:solidFill>
                              <a:latin typeface="Cambria Math" panose="02040503050406030204" pitchFamily="18" charset="0"/>
                            </a:rPr>
                          </m:ctrlPr>
                        </m:fPr>
                        <m:num>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num>
                        <m:den>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rPr>
                            <m:t>)</m:t>
                          </m:r>
                        </m:den>
                      </m:f>
                    </m:oMath>
                  </m:oMathPara>
                </a14:m>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marL="0" indent="0" algn="ctr" eaLnBrk="1" hangingPunct="1">
                  <a:spcBef>
                    <a:spcPct val="20000"/>
                  </a:spcBef>
                  <a:buClr>
                    <a:schemeClr val="hlink"/>
                  </a:buClr>
                  <a:buSzPct val="55000"/>
                </a:pPr>
                <a:r>
                  <a:rPr kumimoji="0" lang="es-ES" altLang="es-CO" sz="2200" b="0" dirty="0">
                    <a:solidFill>
                      <a:schemeClr val="accent1">
                        <a:lumMod val="50000"/>
                      </a:schemeClr>
                    </a:solidFill>
                  </a:rPr>
                  <a:t>Se conoce el efecto de alguna causa desconocida - cuál es la causa más probable?</a:t>
                </a:r>
              </a:p>
              <a:p>
                <a:pPr marL="0" indent="0" eaLnBrk="1" hangingPunct="1">
                  <a:spcBef>
                    <a:spcPct val="20000"/>
                  </a:spcBef>
                  <a:buClr>
                    <a:schemeClr val="hlink"/>
                  </a:buClr>
                  <a:buSzPct val="55000"/>
                </a:pPr>
                <a:endParaRPr kumimoji="0" lang="es-ES" altLang="es-CO" sz="1000" b="0" dirty="0">
                  <a:solidFill>
                    <a:schemeClr val="accent1">
                      <a:lumMod val="50000"/>
                    </a:schemeClr>
                  </a:solidFill>
                </a:endParaRP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m:rPr>
                              <m:nor/>
                            </m:rPr>
                            <a:rPr kumimoji="0" lang="es-ES" altLang="es-CO" sz="2200" b="0" i="0" smtClean="0">
                              <a:solidFill>
                                <a:schemeClr val="accent1">
                                  <a:lumMod val="50000"/>
                                </a:schemeClr>
                              </a:solidFill>
                              <a:latin typeface="Cambria Math" panose="02040503050406030204" pitchFamily="18" charset="0"/>
                            </a:rPr>
                            <m:t>causa</m:t>
                          </m:r>
                        </m:e>
                        <m:e>
                          <m:r>
                            <m:rPr>
                              <m:nor/>
                            </m:rPr>
                            <a:rPr kumimoji="0" lang="es-ES" altLang="es-CO" sz="2200" b="0" i="0" smtClean="0">
                              <a:solidFill>
                                <a:schemeClr val="accent1">
                                  <a:lumMod val="50000"/>
                                </a:schemeClr>
                              </a:solidFill>
                              <a:latin typeface="Cambria Math" panose="02040503050406030204" pitchFamily="18" charset="0"/>
                            </a:rPr>
                            <m:t>efecto</m:t>
                          </m:r>
                        </m:e>
                      </m:d>
                      <m:r>
                        <a:rPr kumimoji="0" lang="es-ES" altLang="es-CO" sz="2200" b="0" i="1" smtClean="0">
                          <a:solidFill>
                            <a:schemeClr val="accent1">
                              <a:lumMod val="50000"/>
                            </a:schemeClr>
                          </a:solidFill>
                          <a:latin typeface="Cambria Math" panose="02040503050406030204" pitchFamily="18" charset="0"/>
                        </a:rPr>
                        <m:t>=</m:t>
                      </m:r>
                      <m:f>
                        <m:fPr>
                          <m:ctrlPr>
                            <a:rPr kumimoji="0" lang="es-ES" altLang="es-CO" sz="2200" b="0" i="1" smtClean="0">
                              <a:solidFill>
                                <a:schemeClr val="accent1">
                                  <a:lumMod val="50000"/>
                                </a:schemeClr>
                              </a:solidFill>
                              <a:latin typeface="Cambria Math" panose="02040503050406030204" pitchFamily="18" charset="0"/>
                            </a:rPr>
                          </m:ctrlPr>
                        </m:fPr>
                        <m:num>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m:rPr>
                                  <m:nor/>
                                </m:rPr>
                                <a:rPr kumimoji="0" lang="es-ES" altLang="es-CO" sz="2200" b="0" i="0" smtClean="0">
                                  <a:solidFill>
                                    <a:schemeClr val="accent1">
                                      <a:lumMod val="50000"/>
                                    </a:schemeClr>
                                  </a:solidFill>
                                  <a:latin typeface="Cambria Math" panose="02040503050406030204" pitchFamily="18" charset="0"/>
                                </a:rPr>
                                <m:t>efecto</m:t>
                              </m:r>
                            </m:e>
                            <m:e>
                              <m:r>
                                <m:rPr>
                                  <m:nor/>
                                </m:rPr>
                                <a:rPr kumimoji="0" lang="es-ES" altLang="es-CO" sz="2200" b="0" i="0" smtClean="0">
                                  <a:solidFill>
                                    <a:schemeClr val="accent1">
                                      <a:lumMod val="50000"/>
                                    </a:schemeClr>
                                  </a:solidFill>
                                  <a:latin typeface="Cambria Math" panose="02040503050406030204" pitchFamily="18" charset="0"/>
                                </a:rPr>
                                <m:t>causa</m:t>
                              </m:r>
                            </m:e>
                          </m:d>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m:rPr>
                              <m:nor/>
                            </m:rPr>
                            <a:rPr kumimoji="0" lang="es-ES" altLang="es-CO" sz="2200" b="0" i="0" smtClean="0">
                              <a:solidFill>
                                <a:schemeClr val="accent1">
                                  <a:lumMod val="50000"/>
                                </a:schemeClr>
                              </a:solidFill>
                              <a:latin typeface="Cambria Math" panose="02040503050406030204" pitchFamily="18" charset="0"/>
                            </a:rPr>
                            <m:t>causa</m:t>
                          </m:r>
                          <m:r>
                            <a:rPr kumimoji="0" lang="es-ES" altLang="es-CO" sz="2200" b="0" i="1" smtClean="0">
                              <a:solidFill>
                                <a:schemeClr val="accent1">
                                  <a:lumMod val="50000"/>
                                </a:schemeClr>
                              </a:solidFill>
                              <a:latin typeface="Cambria Math" panose="02040503050406030204" pitchFamily="18" charset="0"/>
                            </a:rPr>
                            <m:t>)</m:t>
                          </m:r>
                        </m:num>
                        <m:den>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m:rPr>
                              <m:nor/>
                            </m:rPr>
                            <a:rPr kumimoji="0" lang="es-ES" altLang="es-CO" sz="2200" b="0" i="0" smtClean="0">
                              <a:solidFill>
                                <a:schemeClr val="accent1">
                                  <a:lumMod val="50000"/>
                                </a:schemeClr>
                              </a:solidFill>
                              <a:latin typeface="Cambria Math" panose="02040503050406030204" pitchFamily="18" charset="0"/>
                            </a:rPr>
                            <m:t>efecto</m:t>
                          </m:r>
                          <m:r>
                            <a:rPr kumimoji="0" lang="es-ES" altLang="es-CO" sz="2200" b="0" i="1" smtClean="0">
                              <a:solidFill>
                                <a:schemeClr val="accent1">
                                  <a:lumMod val="50000"/>
                                </a:schemeClr>
                              </a:solidFill>
                              <a:latin typeface="Cambria Math" panose="02040503050406030204" pitchFamily="18" charset="0"/>
                            </a:rPr>
                            <m:t>)</m:t>
                          </m:r>
                        </m:den>
                      </m:f>
                    </m:oMath>
                  </m:oMathPara>
                </a14:m>
                <a:endParaRPr kumimoji="0" lang="es-ES" altLang="es-CO" sz="2200" b="0" dirty="0">
                  <a:solidFill>
                    <a:schemeClr val="accent1">
                      <a:lumMod val="50000"/>
                    </a:schemeClr>
                  </a:solidFill>
                </a:endParaRPr>
              </a:p>
              <a:p>
                <a:pPr eaLnBrk="1" hangingPunct="1">
                  <a:spcBef>
                    <a:spcPct val="20000"/>
                  </a:spcBef>
                  <a:buClr>
                    <a:schemeClr val="hlink"/>
                  </a:buClr>
                  <a:buSzPct val="100000"/>
                  <a:buFont typeface="Wingdings" pitchFamily="2" charset="2"/>
                  <a:buChar char="§"/>
                </a:pPr>
                <a:endParaRPr kumimoji="0" lang="es-ES" altLang="es-CO" sz="1000" b="0" dirty="0">
                  <a:solidFill>
                    <a:schemeClr val="accent1">
                      <a:lumMod val="50000"/>
                    </a:schemeClr>
                  </a:solidFill>
                </a:endParaRPr>
              </a:p>
              <a:p>
                <a:pPr eaLnBrk="1" hangingPunct="1">
                  <a:spcBef>
                    <a:spcPct val="20000"/>
                  </a:spcBef>
                  <a:buClr>
                    <a:schemeClr val="hlink"/>
                  </a:buClr>
                  <a:buSzPct val="100000"/>
                  <a:buFont typeface="Wingdings" pitchFamily="2" charset="2"/>
                  <a:buChar char="§"/>
                </a:pPr>
                <a:r>
                  <a:rPr kumimoji="0" lang="es-ES" altLang="es-CO" sz="2200" b="0" dirty="0">
                    <a:solidFill>
                      <a:schemeClr val="accent1">
                        <a:lumMod val="50000"/>
                      </a:schemeClr>
                    </a:solidFill>
                  </a:rPr>
                  <a:t>P(efecto | causa) – cuantifica la relación en la dirección causal.</a:t>
                </a:r>
              </a:p>
              <a:p>
                <a:pPr eaLnBrk="1" hangingPunct="1">
                  <a:spcBef>
                    <a:spcPct val="20000"/>
                  </a:spcBef>
                  <a:buClr>
                    <a:schemeClr val="hlink"/>
                  </a:buClr>
                  <a:buSzPct val="100000"/>
                  <a:buFont typeface="Wingdings" pitchFamily="2" charset="2"/>
                  <a:buChar char="§"/>
                </a:pPr>
                <a:r>
                  <a:rPr kumimoji="0" lang="es-ES" altLang="es-CO" sz="2200" b="0" dirty="0">
                    <a:solidFill>
                      <a:schemeClr val="accent1">
                        <a:lumMod val="50000"/>
                      </a:schemeClr>
                    </a:solidFill>
                  </a:rPr>
                  <a:t>P(causa | efecto) – cuantifica la relación en la dirección diagnóstica.</a:t>
                </a:r>
              </a:p>
              <a:p>
                <a:pPr eaLnBrk="1" hangingPunct="1">
                  <a:spcBef>
                    <a:spcPct val="20000"/>
                  </a:spcBef>
                  <a:buClr>
                    <a:schemeClr val="hlink"/>
                  </a:buClr>
                  <a:buSzPct val="100000"/>
                  <a:buFont typeface="Wingdings" pitchFamily="2" charset="2"/>
                  <a:buChar char="§"/>
                </a:pPr>
                <a:endParaRPr kumimoji="0" lang="es-ES" altLang="es-CO" sz="1000" b="0" dirty="0">
                  <a:solidFill>
                    <a:schemeClr val="accent1">
                      <a:lumMod val="50000"/>
                    </a:schemeClr>
                  </a:solidFill>
                </a:endParaRPr>
              </a:p>
              <a:p>
                <a:pPr eaLnBrk="1" hangingPunct="1">
                  <a:spcBef>
                    <a:spcPct val="20000"/>
                  </a:spcBef>
                  <a:buClr>
                    <a:schemeClr val="hlink"/>
                  </a:buClr>
                  <a:buSzPct val="100000"/>
                  <a:buFont typeface="Wingdings" pitchFamily="2" charset="2"/>
                  <a:buChar char="§"/>
                </a:pPr>
                <a:r>
                  <a:rPr kumimoji="0" lang="es-ES" altLang="es-CO" sz="2200" b="0" dirty="0">
                    <a:solidFill>
                      <a:schemeClr val="accent2">
                        <a:lumMod val="75000"/>
                      </a:schemeClr>
                    </a:solidFill>
                  </a:rPr>
                  <a:t>Ejemplo</a:t>
                </a:r>
                <a:r>
                  <a:rPr kumimoji="0" lang="es-ES" altLang="es-CO" sz="2200" b="0" dirty="0">
                    <a:solidFill>
                      <a:schemeClr val="accent1">
                        <a:lumMod val="50000"/>
                      </a:schemeClr>
                    </a:solidFill>
                  </a:rPr>
                  <a:t>: Si un doctor conoce P(síntomas | enfermedad), P(síntomas) y P(enfermedad)</a:t>
                </a:r>
              </a:p>
              <a:p>
                <a:pPr marL="0" indent="0" eaLnBrk="1" hangingPunct="1">
                  <a:spcBef>
                    <a:spcPct val="20000"/>
                  </a:spcBef>
                  <a:buClr>
                    <a:schemeClr val="hlink"/>
                  </a:buClr>
                  <a:buSzPct val="100000"/>
                </a:pPr>
                <a:r>
                  <a:rPr kumimoji="0" lang="es-ES" altLang="es-CO" sz="2200" b="0" dirty="0">
                    <a:solidFill>
                      <a:schemeClr val="accent1">
                        <a:lumMod val="50000"/>
                      </a:schemeClr>
                    </a:solidFill>
                  </a:rPr>
                  <a:t>		Entonces puede derivar un diagnóstico P(enfermedad | síntomas)</a:t>
                </a: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10376182" cy="4845469"/>
              </a:xfrm>
              <a:prstGeom prst="rect">
                <a:avLst/>
              </a:prstGeom>
              <a:blipFill>
                <a:blip r:embed="rId3"/>
                <a:stretch>
                  <a:fillRect l="-999" t="-1006" b="-11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Tree>
    <p:extLst>
      <p:ext uri="{BB962C8B-B14F-4D97-AF65-F5344CB8AC3E}">
        <p14:creationId xmlns:p14="http://schemas.microsoft.com/office/powerpoint/2010/main" val="20617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Regla de </a:t>
            </a:r>
            <a:r>
              <a:rPr lang="es-CO" altLang="es-CO" b="0" dirty="0" err="1">
                <a:solidFill>
                  <a:schemeClr val="accent4">
                    <a:lumMod val="75000"/>
                  </a:schemeClr>
                </a:solidFill>
                <a:effectLst>
                  <a:outerShdw blurRad="38100" dist="38100" dir="2700000" algn="tl">
                    <a:srgbClr val="000000">
                      <a:alpha val="43137"/>
                    </a:srgbClr>
                  </a:outerShdw>
                </a:effectLst>
              </a:rPr>
              <a:t>Bayes</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p:txBody>
      </p:sp>
      <p:sp>
        <p:nvSpPr>
          <p:cNvPr id="6" name="Elipse 5">
            <a:extLst>
              <a:ext uri="{FF2B5EF4-FFF2-40B4-BE49-F238E27FC236}">
                <a16:creationId xmlns:a16="http://schemas.microsoft.com/office/drawing/2014/main" id="{A48CBD69-F9C8-F64B-93CA-745736FF6E9B}"/>
              </a:ext>
            </a:extLst>
          </p:cNvPr>
          <p:cNvSpPr/>
          <p:nvPr/>
        </p:nvSpPr>
        <p:spPr bwMode="auto">
          <a:xfrm>
            <a:off x="3937444" y="2686342"/>
            <a:ext cx="1330468" cy="864096"/>
          </a:xfrm>
          <a:prstGeom prst="ellipse">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7" name="Elipse 6">
            <a:extLst>
              <a:ext uri="{FF2B5EF4-FFF2-40B4-BE49-F238E27FC236}">
                <a16:creationId xmlns:a16="http://schemas.microsoft.com/office/drawing/2014/main" id="{E7F92344-27BA-CC46-84AF-BD86ADDDAA23}"/>
              </a:ext>
            </a:extLst>
          </p:cNvPr>
          <p:cNvSpPr/>
          <p:nvPr/>
        </p:nvSpPr>
        <p:spPr bwMode="auto">
          <a:xfrm>
            <a:off x="6096000" y="2686342"/>
            <a:ext cx="2665980" cy="864096"/>
          </a:xfrm>
          <a:prstGeom prst="ellipse">
            <a:avLst/>
          </a:prstGeom>
          <a:solidFill>
            <a:schemeClr val="bg1"/>
          </a:solidFill>
          <a:ln w="5715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8" name="Conector recto de flecha 7">
            <a:extLst>
              <a:ext uri="{FF2B5EF4-FFF2-40B4-BE49-F238E27FC236}">
                <a16:creationId xmlns:a16="http://schemas.microsoft.com/office/drawing/2014/main" id="{340C0079-E5C9-AF49-8DB2-8351E37A7A09}"/>
              </a:ext>
            </a:extLst>
          </p:cNvPr>
          <p:cNvCxnSpPr>
            <a:stCxn id="7" idx="2"/>
            <a:endCxn id="6" idx="6"/>
          </p:cNvCxnSpPr>
          <p:nvPr/>
        </p:nvCxnSpPr>
        <p:spPr bwMode="auto">
          <a:xfrm flipH="1">
            <a:off x="5267912" y="3118390"/>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p:sp>
        <p:nvSpPr>
          <p:cNvPr id="9" name="CuadroTexto 8">
            <a:extLst>
              <a:ext uri="{FF2B5EF4-FFF2-40B4-BE49-F238E27FC236}">
                <a16:creationId xmlns:a16="http://schemas.microsoft.com/office/drawing/2014/main" id="{711B7B5C-E2D1-3F4A-8BD0-FAC0C3C39075}"/>
              </a:ext>
            </a:extLst>
          </p:cNvPr>
          <p:cNvSpPr txBox="1"/>
          <p:nvPr/>
        </p:nvSpPr>
        <p:spPr>
          <a:xfrm>
            <a:off x="3760858" y="2254294"/>
            <a:ext cx="4842992" cy="400110"/>
          </a:xfrm>
          <a:prstGeom prst="rect">
            <a:avLst/>
          </a:prstGeom>
          <a:noFill/>
        </p:spPr>
        <p:txBody>
          <a:bodyPr wrap="none" rtlCol="0">
            <a:spAutoFit/>
          </a:bodyPr>
          <a:lstStyle/>
          <a:p>
            <a:r>
              <a:rPr lang="es-CO" sz="2000" dirty="0">
                <a:solidFill>
                  <a:srgbClr val="C00000"/>
                </a:solidFill>
              </a:rPr>
              <a:t>Posible Causa</a:t>
            </a:r>
            <a:r>
              <a:rPr lang="es-CO" sz="2000" dirty="0"/>
              <a:t>                  </a:t>
            </a:r>
            <a:r>
              <a:rPr lang="es-CO" sz="2000" dirty="0">
                <a:solidFill>
                  <a:srgbClr val="0070C0"/>
                </a:solidFill>
              </a:rPr>
              <a:t>Evidencia Observable</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177F140-B396-784F-A68E-840002B31D92}"/>
                  </a:ext>
                </a:extLst>
              </p:cNvPr>
              <p:cNvSpPr txBox="1"/>
              <p:nvPr/>
            </p:nvSpPr>
            <p:spPr>
              <a:xfrm>
                <a:off x="4505759" y="2821881"/>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𝐶</m:t>
                      </m:r>
                    </m:oMath>
                  </m:oMathPara>
                </a14:m>
                <a:endParaRPr lang="es-CO" sz="2800" b="0" i="1" dirty="0"/>
              </a:p>
            </p:txBody>
          </p:sp>
        </mc:Choice>
        <mc:Fallback xmlns="">
          <p:sp>
            <p:nvSpPr>
              <p:cNvPr id="10" name="CuadroTexto 9">
                <a:extLst>
                  <a:ext uri="{FF2B5EF4-FFF2-40B4-BE49-F238E27FC236}">
                    <a16:creationId xmlns:a16="http://schemas.microsoft.com/office/drawing/2014/main" id="{E177F140-B396-784F-A68E-840002B31D92}"/>
                  </a:ext>
                </a:extLst>
              </p:cNvPr>
              <p:cNvSpPr txBox="1">
                <a:spLocks noRot="1" noChangeAspect="1" noMove="1" noResize="1" noEditPoints="1" noAdjustHandles="1" noChangeArrowheads="1" noChangeShapeType="1" noTextEdit="1"/>
              </p:cNvSpPr>
              <p:nvPr/>
            </p:nvSpPr>
            <p:spPr>
              <a:xfrm>
                <a:off x="4505759" y="2821881"/>
                <a:ext cx="312330" cy="430887"/>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7400A60D-E5D0-4746-B99D-58E42A5CA417}"/>
                  </a:ext>
                </a:extLst>
              </p:cNvPr>
              <p:cNvSpPr txBox="1"/>
              <p:nvPr/>
            </p:nvSpPr>
            <p:spPr>
              <a:xfrm>
                <a:off x="7344943" y="2843447"/>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a:rPr>
                        <m:t>𝑥</m:t>
                      </m:r>
                    </m:oMath>
                  </m:oMathPara>
                </a14:m>
                <a:endParaRPr lang="es-CO" sz="2800" b="0" i="1" dirty="0"/>
              </a:p>
            </p:txBody>
          </p:sp>
        </mc:Choice>
        <mc:Fallback xmlns="">
          <p:sp>
            <p:nvSpPr>
              <p:cNvPr id="11" name="CuadroTexto 10">
                <a:extLst>
                  <a:ext uri="{FF2B5EF4-FFF2-40B4-BE49-F238E27FC236}">
                    <a16:creationId xmlns:a16="http://schemas.microsoft.com/office/drawing/2014/main" id="{7400A60D-E5D0-4746-B99D-58E42A5CA417}"/>
                  </a:ext>
                </a:extLst>
              </p:cNvPr>
              <p:cNvSpPr txBox="1">
                <a:spLocks noRot="1" noChangeAspect="1" noMove="1" noResize="1" noEditPoints="1" noAdjustHandles="1" noChangeArrowheads="1" noChangeShapeType="1" noTextEdit="1"/>
              </p:cNvSpPr>
              <p:nvPr/>
            </p:nvSpPr>
            <p:spPr>
              <a:xfrm>
                <a:off x="7344943" y="2843447"/>
                <a:ext cx="283411" cy="430887"/>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37C65F2-8DC6-4A4C-A206-32133FD7FE04}"/>
                  </a:ext>
                </a:extLst>
              </p:cNvPr>
              <p:cNvSpPr txBox="1"/>
              <p:nvPr/>
            </p:nvSpPr>
            <p:spPr>
              <a:xfrm>
                <a:off x="4470644" y="3977531"/>
                <a:ext cx="3776995" cy="897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ES" sz="2800" b="0" i="1" smtClean="0">
                              <a:solidFill>
                                <a:srgbClr val="C00000"/>
                              </a:solidFill>
                              <a:latin typeface="Cambria Math"/>
                            </a:rPr>
                            <m:t>𝐶</m:t>
                          </m:r>
                        </m:e>
                        <m:e>
                          <m:r>
                            <a:rPr lang="es-ES" sz="2800" b="0" i="1" smtClean="0">
                              <a:solidFill>
                                <a:srgbClr val="0070C0"/>
                              </a:solidFill>
                              <a:latin typeface="Cambria Math"/>
                            </a:rPr>
                            <m:t>𝑥</m:t>
                          </m:r>
                        </m:e>
                      </m:d>
                      <m:r>
                        <a:rPr lang="es-CO" sz="2800" b="0" i="1" smtClean="0">
                          <a:solidFill>
                            <a:schemeClr val="tx1"/>
                          </a:solidFill>
                          <a:latin typeface="Cambria Math" panose="02040503050406030204" pitchFamily="18" charset="0"/>
                        </a:rPr>
                        <m:t>=</m:t>
                      </m:r>
                      <m:f>
                        <m:fPr>
                          <m:ctrlPr>
                            <a:rPr lang="es-CO" sz="2800" b="0" i="1" smtClean="0">
                              <a:solidFill>
                                <a:schemeClr val="tx1"/>
                              </a:solidFill>
                              <a:latin typeface="Cambria Math" panose="02040503050406030204" pitchFamily="18" charset="0"/>
                            </a:rPr>
                          </m:ctrlPr>
                        </m:fPr>
                        <m:num>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ES" sz="2800" b="0" i="1" smtClean="0">
                                  <a:solidFill>
                                    <a:srgbClr val="0070C0"/>
                                  </a:solidFill>
                                  <a:latin typeface="Cambria Math"/>
                                </a:rPr>
                                <m:t>𝑥</m:t>
                              </m:r>
                            </m:e>
                            <m:e>
                              <m:r>
                                <a:rPr lang="es-ES" sz="2800" b="0" i="1" smtClean="0">
                                  <a:solidFill>
                                    <a:srgbClr val="C00000"/>
                                  </a:solidFill>
                                  <a:latin typeface="Cambria Math"/>
                                </a:rPr>
                                <m:t>𝐶</m:t>
                              </m:r>
                            </m:e>
                          </m:d>
                          <m:r>
                            <a:rPr lang="es-CO" sz="2800" b="0" i="1">
                              <a:solidFill>
                                <a:schemeClr val="tx1"/>
                              </a:solidFill>
                              <a:latin typeface="Cambria Math" panose="02040503050406030204" pitchFamily="18" charset="0"/>
                            </a:rPr>
                            <m:t>∗</m:t>
                          </m:r>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ES" sz="2800" b="0" i="1" smtClean="0">
                                  <a:solidFill>
                                    <a:srgbClr val="C00000"/>
                                  </a:solidFill>
                                  <a:latin typeface="Cambria Math"/>
                                </a:rPr>
                                <m:t>𝐶</m:t>
                              </m:r>
                            </m:e>
                          </m:d>
                        </m:num>
                        <m:den>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ES" sz="2800" b="0" i="1" smtClean="0">
                                  <a:solidFill>
                                    <a:srgbClr val="0070C0"/>
                                  </a:solidFill>
                                  <a:latin typeface="Cambria Math"/>
                                </a:rPr>
                                <m:t>𝑥</m:t>
                              </m:r>
                            </m:e>
                          </m:d>
                        </m:den>
                      </m:f>
                    </m:oMath>
                  </m:oMathPara>
                </a14:m>
                <a:endParaRPr lang="es-CO" sz="2800" b="0" i="1" dirty="0"/>
              </a:p>
            </p:txBody>
          </p:sp>
        </mc:Choice>
        <mc:Fallback xmlns="">
          <p:sp>
            <p:nvSpPr>
              <p:cNvPr id="12" name="CuadroTexto 11">
                <a:extLst>
                  <a:ext uri="{FF2B5EF4-FFF2-40B4-BE49-F238E27FC236}">
                    <a16:creationId xmlns:a16="http://schemas.microsoft.com/office/drawing/2014/main" id="{237C65F2-8DC6-4A4C-A206-32133FD7FE04}"/>
                  </a:ext>
                </a:extLst>
              </p:cNvPr>
              <p:cNvSpPr txBox="1">
                <a:spLocks noRot="1" noChangeAspect="1" noMove="1" noResize="1" noEditPoints="1" noAdjustHandles="1" noChangeArrowheads="1" noChangeShapeType="1" noTextEdit="1"/>
              </p:cNvSpPr>
              <p:nvPr/>
            </p:nvSpPr>
            <p:spPr>
              <a:xfrm>
                <a:off x="4470644" y="3977531"/>
                <a:ext cx="3776995" cy="897105"/>
              </a:xfrm>
              <a:prstGeom prst="rect">
                <a:avLst/>
              </a:prstGeom>
              <a:blipFill>
                <a:blip r:embed="rId5"/>
                <a:stretch>
                  <a:fillRect l="-1672" b="-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4953C49-CBE0-4649-8DE5-9D4AE3C7628A}"/>
                  </a:ext>
                </a:extLst>
              </p:cNvPr>
              <p:cNvSpPr txBox="1"/>
              <p:nvPr/>
            </p:nvSpPr>
            <p:spPr>
              <a:xfrm>
                <a:off x="3763433" y="5306684"/>
                <a:ext cx="5260350" cy="1225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𝑑𝑜𝑛𝑑𝑒</m:t>
                      </m:r>
                      <m:r>
                        <a:rPr lang="es-CO" sz="2800" b="0" i="1" smtClean="0">
                          <a:solidFill>
                            <a:schemeClr val="tx1"/>
                          </a:solidFill>
                          <a:latin typeface="Cambria Math" panose="02040503050406030204" pitchFamily="18" charset="0"/>
                        </a:rPr>
                        <m:t> </m:t>
                      </m:r>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ES" sz="2800" b="0" i="1" smtClean="0">
                              <a:solidFill>
                                <a:srgbClr val="3366CC"/>
                              </a:solidFill>
                              <a:latin typeface="Cambria Math"/>
                            </a:rPr>
                            <m:t>𝑥</m:t>
                          </m:r>
                        </m:e>
                      </m:d>
                      <m:r>
                        <a:rPr lang="es-CO" sz="2800" b="0" i="1" smtClean="0">
                          <a:solidFill>
                            <a:schemeClr val="tx1"/>
                          </a:solidFill>
                          <a:latin typeface="Cambria Math" panose="02040503050406030204" pitchFamily="18" charset="0"/>
                        </a:rPr>
                        <m:t>=</m:t>
                      </m:r>
                      <m:nary>
                        <m:naryPr>
                          <m:chr m:val="∑"/>
                          <m:ctrlPr>
                            <a:rPr lang="es-CO" sz="2800" b="0" i="1" smtClean="0">
                              <a:solidFill>
                                <a:schemeClr val="tx1"/>
                              </a:solidFill>
                              <a:latin typeface="Cambria Math" panose="02040503050406030204" pitchFamily="18" charset="0"/>
                            </a:rPr>
                          </m:ctrlPr>
                        </m:naryPr>
                        <m:sub>
                          <m:r>
                            <m:rPr>
                              <m:brk m:alnAt="23"/>
                            </m:rPr>
                            <a:rPr lang="es-CO" sz="2800" b="0" i="1" smtClean="0">
                              <a:solidFill>
                                <a:schemeClr val="tx1"/>
                              </a:solidFill>
                              <a:latin typeface="Cambria Math" panose="02040503050406030204" pitchFamily="18" charset="0"/>
                            </a:rPr>
                            <m:t>𝑗</m:t>
                          </m:r>
                          <m:r>
                            <a:rPr lang="es-CO" sz="2800" b="0" i="1" smtClean="0">
                              <a:solidFill>
                                <a:schemeClr val="tx1"/>
                              </a:solidFill>
                              <a:latin typeface="Cambria Math" panose="02040503050406030204" pitchFamily="18" charset="0"/>
                            </a:rPr>
                            <m:t>=1</m:t>
                          </m:r>
                        </m:sub>
                        <m:sup>
                          <m:r>
                            <a:rPr lang="es-CO" sz="2800" b="0" i="1" smtClean="0">
                              <a:solidFill>
                                <a:schemeClr val="tx1"/>
                              </a:solidFill>
                              <a:latin typeface="Cambria Math" panose="02040503050406030204" pitchFamily="18" charset="0"/>
                            </a:rPr>
                            <m:t>𝑛</m:t>
                          </m:r>
                        </m:sup>
                        <m:e>
                          <m:r>
                            <a:rPr lang="es-CO" sz="2800" b="0" i="1">
                              <a:latin typeface="Cambria Math" panose="02040503050406030204" pitchFamily="18" charset="0"/>
                            </a:rPr>
                            <m:t>𝑃</m:t>
                          </m:r>
                          <m:d>
                            <m:dPr>
                              <m:ctrlPr>
                                <a:rPr lang="es-CO" sz="2800" b="0" i="1">
                                  <a:latin typeface="Cambria Math" panose="02040503050406030204" pitchFamily="18" charset="0"/>
                                </a:rPr>
                              </m:ctrlPr>
                            </m:dPr>
                            <m:e>
                              <m:r>
                                <a:rPr lang="es-ES" sz="2800" b="0" i="1" smtClean="0">
                                  <a:solidFill>
                                    <a:srgbClr val="0070C0"/>
                                  </a:solidFill>
                                  <a:latin typeface="Cambria Math"/>
                                </a:rPr>
                                <m:t>𝑥</m:t>
                              </m:r>
                            </m:e>
                            <m:e>
                              <m:r>
                                <a:rPr lang="es-ES" sz="2800" b="0" i="1" smtClean="0">
                                  <a:solidFill>
                                    <a:srgbClr val="C00000"/>
                                  </a:solidFill>
                                  <a:latin typeface="Cambria Math"/>
                                </a:rPr>
                                <m:t>𝐶</m:t>
                              </m:r>
                              <m:r>
                                <a:rPr lang="es-ES" sz="2800" b="0" i="1" baseline="-25000" smtClean="0">
                                  <a:solidFill>
                                    <a:srgbClr val="C00000"/>
                                  </a:solidFill>
                                  <a:latin typeface="Cambria Math" panose="02040503050406030204" pitchFamily="18" charset="0"/>
                                </a:rPr>
                                <m:t>𝑗</m:t>
                              </m:r>
                            </m:e>
                          </m:d>
                          <m:r>
                            <a:rPr lang="es-CO" sz="2800" b="0" i="1">
                              <a:latin typeface="Cambria Math" panose="02040503050406030204" pitchFamily="18" charset="0"/>
                            </a:rPr>
                            <m:t>∗</m:t>
                          </m:r>
                          <m:r>
                            <a:rPr lang="es-CO" sz="2800" b="0" i="1">
                              <a:latin typeface="Cambria Math" panose="02040503050406030204" pitchFamily="18" charset="0"/>
                            </a:rPr>
                            <m:t>𝑃</m:t>
                          </m:r>
                          <m:d>
                            <m:dPr>
                              <m:ctrlPr>
                                <a:rPr lang="es-CO" sz="2800" b="0" i="1">
                                  <a:latin typeface="Cambria Math" panose="02040503050406030204" pitchFamily="18" charset="0"/>
                                </a:rPr>
                              </m:ctrlPr>
                            </m:dPr>
                            <m:e>
                              <m:r>
                                <a:rPr lang="es-ES" sz="2800" b="0" i="1" smtClean="0">
                                  <a:solidFill>
                                    <a:srgbClr val="C00000"/>
                                  </a:solidFill>
                                  <a:latin typeface="Cambria Math"/>
                                </a:rPr>
                                <m:t>𝐶</m:t>
                              </m:r>
                              <m:r>
                                <a:rPr lang="es-ES" sz="2800" b="0" i="1" baseline="-25000" smtClean="0">
                                  <a:solidFill>
                                    <a:srgbClr val="C00000"/>
                                  </a:solidFill>
                                  <a:latin typeface="Cambria Math" panose="02040503050406030204" pitchFamily="18" charset="0"/>
                                </a:rPr>
                                <m:t>𝑗</m:t>
                              </m:r>
                            </m:e>
                          </m:d>
                        </m:e>
                      </m:nary>
                    </m:oMath>
                  </m:oMathPara>
                </a14:m>
                <a:endParaRPr lang="es-CO" sz="2800" b="0" i="1" dirty="0"/>
              </a:p>
            </p:txBody>
          </p:sp>
        </mc:Choice>
        <mc:Fallback xmlns="">
          <p:sp>
            <p:nvSpPr>
              <p:cNvPr id="13" name="CuadroTexto 12">
                <a:extLst>
                  <a:ext uri="{FF2B5EF4-FFF2-40B4-BE49-F238E27FC236}">
                    <a16:creationId xmlns:a16="http://schemas.microsoft.com/office/drawing/2014/main" id="{34953C49-CBE0-4649-8DE5-9D4AE3C7628A}"/>
                  </a:ext>
                </a:extLst>
              </p:cNvPr>
              <p:cNvSpPr txBox="1">
                <a:spLocks noRot="1" noChangeAspect="1" noMove="1" noResize="1" noEditPoints="1" noAdjustHandles="1" noChangeArrowheads="1" noChangeShapeType="1" noTextEdit="1"/>
              </p:cNvSpPr>
              <p:nvPr/>
            </p:nvSpPr>
            <p:spPr>
              <a:xfrm>
                <a:off x="3763433" y="5306684"/>
                <a:ext cx="5260350" cy="1225015"/>
              </a:xfrm>
              <a:prstGeom prst="rect">
                <a:avLst/>
              </a:prstGeom>
              <a:blipFill>
                <a:blip r:embed="rId6"/>
                <a:stretch>
                  <a:fillRect l="-964" t="-115464" b="-169072"/>
                </a:stretch>
              </a:blipFill>
            </p:spPr>
            <p:txBody>
              <a:bodyPr/>
              <a:lstStyle/>
              <a:p>
                <a:r>
                  <a:rPr lang="es-CO">
                    <a:noFill/>
                  </a:rPr>
                  <a:t> </a:t>
                </a:r>
              </a:p>
            </p:txBody>
          </p:sp>
        </mc:Fallback>
      </mc:AlternateContent>
    </p:spTree>
    <p:extLst>
      <p:ext uri="{BB962C8B-B14F-4D97-AF65-F5344CB8AC3E}">
        <p14:creationId xmlns:p14="http://schemas.microsoft.com/office/powerpoint/2010/main" val="266065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 Regla de </a:t>
            </a:r>
            <a:r>
              <a:rPr lang="es-CO" altLang="es-CO" b="0" dirty="0" err="1">
                <a:solidFill>
                  <a:schemeClr val="accent4">
                    <a:lumMod val="75000"/>
                  </a:schemeClr>
                </a:solidFill>
                <a:effectLst>
                  <a:outerShdw blurRad="38100" dist="38100" dir="2700000" algn="tl">
                    <a:srgbClr val="000000">
                      <a:alpha val="43137"/>
                    </a:srgbClr>
                  </a:outerShdw>
                </a:effectLst>
              </a:rPr>
              <a:t>Bayes</a:t>
            </a:r>
            <a:endParaRPr kumimoji="0" lang="es-ES" altLang="es-CO" sz="3200" b="0" dirty="0">
              <a:solidFill>
                <a:schemeClr val="accent1">
                  <a:lumMod val="50000"/>
                </a:schemeClr>
              </a:solidFill>
            </a:endParaRPr>
          </a:p>
        </p:txBody>
      </p:sp>
      <p:sp>
        <p:nvSpPr>
          <p:cNvPr id="34" name="Elipse 33">
            <a:extLst>
              <a:ext uri="{FF2B5EF4-FFF2-40B4-BE49-F238E27FC236}">
                <a16:creationId xmlns:a16="http://schemas.microsoft.com/office/drawing/2014/main" id="{A48CBD69-F9C8-F64B-93CA-745736FF6E9B}"/>
              </a:ext>
            </a:extLst>
          </p:cNvPr>
          <p:cNvSpPr/>
          <p:nvPr/>
        </p:nvSpPr>
        <p:spPr bwMode="auto">
          <a:xfrm>
            <a:off x="3937444" y="2480152"/>
            <a:ext cx="1330468" cy="864096"/>
          </a:xfrm>
          <a:prstGeom prst="ellipse">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35" name="Elipse 34">
            <a:extLst>
              <a:ext uri="{FF2B5EF4-FFF2-40B4-BE49-F238E27FC236}">
                <a16:creationId xmlns:a16="http://schemas.microsoft.com/office/drawing/2014/main" id="{E7F92344-27BA-CC46-84AF-BD86ADDDAA23}"/>
              </a:ext>
            </a:extLst>
          </p:cNvPr>
          <p:cNvSpPr/>
          <p:nvPr/>
        </p:nvSpPr>
        <p:spPr bwMode="auto">
          <a:xfrm>
            <a:off x="6096000" y="2480152"/>
            <a:ext cx="2665980" cy="864096"/>
          </a:xfrm>
          <a:prstGeom prst="ellipse">
            <a:avLst/>
          </a:prstGeom>
          <a:solidFill>
            <a:schemeClr val="bg1"/>
          </a:solidFill>
          <a:ln w="5715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36" name="Conector recto de flecha 35">
            <a:extLst>
              <a:ext uri="{FF2B5EF4-FFF2-40B4-BE49-F238E27FC236}">
                <a16:creationId xmlns:a16="http://schemas.microsoft.com/office/drawing/2014/main" id="{340C0079-E5C9-AF49-8DB2-8351E37A7A09}"/>
              </a:ext>
            </a:extLst>
          </p:cNvPr>
          <p:cNvCxnSpPr>
            <a:stCxn id="35" idx="2"/>
            <a:endCxn id="34" idx="6"/>
          </p:cNvCxnSpPr>
          <p:nvPr/>
        </p:nvCxnSpPr>
        <p:spPr bwMode="auto">
          <a:xfrm flipH="1">
            <a:off x="5267912" y="2912200"/>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E177F140-B396-784F-A68E-840002B31D92}"/>
                  </a:ext>
                </a:extLst>
              </p:cNvPr>
              <p:cNvSpPr txBox="1"/>
              <p:nvPr/>
            </p:nvSpPr>
            <p:spPr>
              <a:xfrm>
                <a:off x="4505759" y="2615691"/>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𝐶</m:t>
                      </m:r>
                    </m:oMath>
                  </m:oMathPara>
                </a14:m>
                <a:endParaRPr lang="es-CO" sz="2800" b="0" i="1" dirty="0"/>
              </a:p>
            </p:txBody>
          </p:sp>
        </mc:Choice>
        <mc:Fallback xmlns="">
          <p:sp>
            <p:nvSpPr>
              <p:cNvPr id="37" name="CuadroTexto 36">
                <a:extLst>
                  <a:ext uri="{FF2B5EF4-FFF2-40B4-BE49-F238E27FC236}">
                    <a16:creationId xmlns:a16="http://schemas.microsoft.com/office/drawing/2014/main" id="{E177F140-B396-784F-A68E-840002B31D92}"/>
                  </a:ext>
                </a:extLst>
              </p:cNvPr>
              <p:cNvSpPr txBox="1">
                <a:spLocks noRot="1" noChangeAspect="1" noMove="1" noResize="1" noEditPoints="1" noAdjustHandles="1" noChangeArrowheads="1" noChangeShapeType="1" noTextEdit="1"/>
              </p:cNvSpPr>
              <p:nvPr/>
            </p:nvSpPr>
            <p:spPr>
              <a:xfrm>
                <a:off x="4505759" y="2615691"/>
                <a:ext cx="312330" cy="430887"/>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7400A60D-E5D0-4746-B99D-58E42A5CA417}"/>
                  </a:ext>
                </a:extLst>
              </p:cNvPr>
              <p:cNvSpPr txBox="1"/>
              <p:nvPr/>
            </p:nvSpPr>
            <p:spPr>
              <a:xfrm>
                <a:off x="7344943" y="2637257"/>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a:rPr>
                        <m:t>𝑥</m:t>
                      </m:r>
                    </m:oMath>
                  </m:oMathPara>
                </a14:m>
                <a:endParaRPr lang="es-CO" sz="2800" b="0" i="1" dirty="0"/>
              </a:p>
            </p:txBody>
          </p:sp>
        </mc:Choice>
        <mc:Fallback xmlns="">
          <p:sp>
            <p:nvSpPr>
              <p:cNvPr id="38" name="CuadroTexto 37">
                <a:extLst>
                  <a:ext uri="{FF2B5EF4-FFF2-40B4-BE49-F238E27FC236}">
                    <a16:creationId xmlns:a16="http://schemas.microsoft.com/office/drawing/2014/main" id="{7400A60D-E5D0-4746-B99D-58E42A5CA417}"/>
                  </a:ext>
                </a:extLst>
              </p:cNvPr>
              <p:cNvSpPr txBox="1">
                <a:spLocks noRot="1" noChangeAspect="1" noMove="1" noResize="1" noEditPoints="1" noAdjustHandles="1" noChangeArrowheads="1" noChangeShapeType="1" noTextEdit="1"/>
              </p:cNvSpPr>
              <p:nvPr/>
            </p:nvSpPr>
            <p:spPr>
              <a:xfrm>
                <a:off x="7344943" y="2637257"/>
                <a:ext cx="283411" cy="430887"/>
              </a:xfrm>
              <a:prstGeom prst="rect">
                <a:avLst/>
              </a:prstGeom>
              <a:blipFill>
                <a:blip r:embed="rId4"/>
                <a:stretch>
                  <a:fillRect/>
                </a:stretch>
              </a:blipFill>
            </p:spPr>
            <p:txBody>
              <a:bodyPr/>
              <a:lstStyle/>
              <a:p>
                <a:r>
                  <a:rPr lang="es-CO">
                    <a:noFill/>
                  </a:rPr>
                  <a:t> </a:t>
                </a:r>
              </a:p>
            </p:txBody>
          </p:sp>
        </mc:Fallback>
      </mc:AlternateContent>
      <p:sp>
        <p:nvSpPr>
          <p:cNvPr id="39" name="Elipse 38">
            <a:extLst>
              <a:ext uri="{FF2B5EF4-FFF2-40B4-BE49-F238E27FC236}">
                <a16:creationId xmlns:a16="http://schemas.microsoft.com/office/drawing/2014/main" id="{A9801941-11EB-CB4A-9BC2-2121B693AD2B}"/>
              </a:ext>
            </a:extLst>
          </p:cNvPr>
          <p:cNvSpPr/>
          <p:nvPr/>
        </p:nvSpPr>
        <p:spPr bwMode="auto">
          <a:xfrm>
            <a:off x="3937444" y="2480152"/>
            <a:ext cx="1330468" cy="864096"/>
          </a:xfrm>
          <a:prstGeom prst="ellipse">
            <a:avLst/>
          </a:prstGeom>
          <a:solidFill>
            <a:schemeClr val="bg1"/>
          </a:solid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40" name="Elipse 39">
            <a:extLst>
              <a:ext uri="{FF2B5EF4-FFF2-40B4-BE49-F238E27FC236}">
                <a16:creationId xmlns:a16="http://schemas.microsoft.com/office/drawing/2014/main" id="{093F986B-3CEC-494D-990B-23FD3BE19D08}"/>
              </a:ext>
            </a:extLst>
          </p:cNvPr>
          <p:cNvSpPr/>
          <p:nvPr/>
        </p:nvSpPr>
        <p:spPr bwMode="auto">
          <a:xfrm>
            <a:off x="6096000" y="2480152"/>
            <a:ext cx="2665980" cy="864096"/>
          </a:xfrm>
          <a:prstGeom prst="ellipse">
            <a:avLst/>
          </a:prstGeom>
          <a:solidFill>
            <a:schemeClr val="bg1"/>
          </a:solid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41" name="Conector recto de flecha 40">
            <a:extLst>
              <a:ext uri="{FF2B5EF4-FFF2-40B4-BE49-F238E27FC236}">
                <a16:creationId xmlns:a16="http://schemas.microsoft.com/office/drawing/2014/main" id="{C7D443BA-121C-9B4D-9641-A03643B91477}"/>
              </a:ext>
            </a:extLst>
          </p:cNvPr>
          <p:cNvCxnSpPr>
            <a:stCxn id="40" idx="2"/>
            <a:endCxn id="39" idx="6"/>
          </p:cNvCxnSpPr>
          <p:nvPr/>
        </p:nvCxnSpPr>
        <p:spPr bwMode="auto">
          <a:xfrm flipH="1">
            <a:off x="5267912" y="2912200"/>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p:sp>
        <p:nvSpPr>
          <p:cNvPr id="42" name="CuadroTexto 41">
            <a:extLst>
              <a:ext uri="{FF2B5EF4-FFF2-40B4-BE49-F238E27FC236}">
                <a16:creationId xmlns:a16="http://schemas.microsoft.com/office/drawing/2014/main" id="{A5340350-3B81-D044-8625-2935A9717A79}"/>
              </a:ext>
            </a:extLst>
          </p:cNvPr>
          <p:cNvSpPr txBox="1"/>
          <p:nvPr/>
        </p:nvSpPr>
        <p:spPr>
          <a:xfrm>
            <a:off x="3760858" y="2048104"/>
            <a:ext cx="4842992" cy="400110"/>
          </a:xfrm>
          <a:prstGeom prst="rect">
            <a:avLst/>
          </a:prstGeom>
          <a:noFill/>
        </p:spPr>
        <p:txBody>
          <a:bodyPr wrap="none" rtlCol="0">
            <a:spAutoFit/>
          </a:bodyPr>
          <a:lstStyle/>
          <a:p>
            <a:r>
              <a:rPr lang="es-CO" sz="2000" dirty="0">
                <a:solidFill>
                  <a:srgbClr val="C00000"/>
                </a:solidFill>
              </a:rPr>
              <a:t>Posible Causa</a:t>
            </a:r>
            <a:r>
              <a:rPr lang="es-CO" sz="2000" dirty="0"/>
              <a:t>                  </a:t>
            </a:r>
            <a:r>
              <a:rPr lang="es-CO" sz="2000" dirty="0">
                <a:solidFill>
                  <a:srgbClr val="0070C0"/>
                </a:solidFill>
              </a:rPr>
              <a:t>Evidencia Observable</a:t>
            </a:r>
          </a:p>
        </p:txBody>
      </p:sp>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61DAAF44-40FA-8449-8C94-91E88ECE07FD}"/>
                  </a:ext>
                </a:extLst>
              </p:cNvPr>
              <p:cNvSpPr txBox="1"/>
              <p:nvPr/>
            </p:nvSpPr>
            <p:spPr>
              <a:xfrm>
                <a:off x="4232577" y="2696176"/>
                <a:ext cx="643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C00000"/>
                          </a:solidFill>
                          <a:latin typeface="Cambria Math" panose="02040503050406030204" pitchFamily="18" charset="0"/>
                        </a:rPr>
                        <m:t>𝐺𝑟𝑖𝑝</m:t>
                      </m:r>
                      <m:r>
                        <a:rPr lang="es-ES" b="0" i="1" smtClean="0">
                          <a:solidFill>
                            <a:srgbClr val="C00000"/>
                          </a:solidFill>
                          <a:latin typeface="Cambria Math" panose="02040503050406030204" pitchFamily="18" charset="0"/>
                        </a:rPr>
                        <m:t>𝑎</m:t>
                      </m:r>
                    </m:oMath>
                  </m:oMathPara>
                </a14:m>
                <a:endParaRPr lang="es-CO" sz="2800" b="0" i="1" dirty="0"/>
              </a:p>
            </p:txBody>
          </p:sp>
        </mc:Choice>
        <mc:Fallback xmlns="">
          <p:sp>
            <p:nvSpPr>
              <p:cNvPr id="43" name="CuadroTexto 42">
                <a:extLst>
                  <a:ext uri="{FF2B5EF4-FFF2-40B4-BE49-F238E27FC236}">
                    <a16:creationId xmlns:a16="http://schemas.microsoft.com/office/drawing/2014/main" id="{61DAAF44-40FA-8449-8C94-91E88ECE07FD}"/>
                  </a:ext>
                </a:extLst>
              </p:cNvPr>
              <p:cNvSpPr txBox="1">
                <a:spLocks noRot="1" noChangeAspect="1" noMove="1" noResize="1" noEditPoints="1" noAdjustHandles="1" noChangeArrowheads="1" noChangeShapeType="1" noTextEdit="1"/>
              </p:cNvSpPr>
              <p:nvPr/>
            </p:nvSpPr>
            <p:spPr>
              <a:xfrm>
                <a:off x="4232577" y="2696176"/>
                <a:ext cx="643638" cy="276999"/>
              </a:xfrm>
              <a:prstGeom prst="rect">
                <a:avLst/>
              </a:prstGeom>
              <a:blipFill>
                <a:blip r:embed="rId5"/>
                <a:stretch>
                  <a:fillRect l="-12264" t="-2174" r="-4717" b="-3260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7D6E6A53-7F43-FD45-BE30-7D27A9309A70}"/>
                  </a:ext>
                </a:extLst>
              </p:cNvPr>
              <p:cNvSpPr txBox="1"/>
              <p:nvPr/>
            </p:nvSpPr>
            <p:spPr>
              <a:xfrm>
                <a:off x="6318798" y="2717742"/>
                <a:ext cx="23357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0070C0"/>
                          </a:solidFill>
                          <a:latin typeface="Cambria Math" panose="02040503050406030204" pitchFamily="18" charset="0"/>
                        </a:rPr>
                        <m:t>𝐷𝑜𝑙𝑜𝑟</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𝑑𝑒</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𝐶𝑎𝑏𝑒𝑧𝑎</m:t>
                      </m:r>
                    </m:oMath>
                  </m:oMathPara>
                </a14:m>
                <a:endParaRPr lang="es-CO" b="0" i="1" dirty="0"/>
              </a:p>
            </p:txBody>
          </p:sp>
        </mc:Choice>
        <mc:Fallback xmlns="">
          <p:sp>
            <p:nvSpPr>
              <p:cNvPr id="44" name="CuadroTexto 43">
                <a:extLst>
                  <a:ext uri="{FF2B5EF4-FFF2-40B4-BE49-F238E27FC236}">
                    <a16:creationId xmlns:a16="http://schemas.microsoft.com/office/drawing/2014/main" id="{7D6E6A53-7F43-FD45-BE30-7D27A9309A70}"/>
                  </a:ext>
                </a:extLst>
              </p:cNvPr>
              <p:cNvSpPr txBox="1">
                <a:spLocks noRot="1" noChangeAspect="1" noMove="1" noResize="1" noEditPoints="1" noAdjustHandles="1" noChangeArrowheads="1" noChangeShapeType="1" noTextEdit="1"/>
              </p:cNvSpPr>
              <p:nvPr/>
            </p:nvSpPr>
            <p:spPr>
              <a:xfrm>
                <a:off x="6318798" y="2717742"/>
                <a:ext cx="2335704" cy="369332"/>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FBA41BFC-A99D-4F43-8FD4-D49616B0774B}"/>
                  </a:ext>
                </a:extLst>
              </p:cNvPr>
              <p:cNvSpPr txBox="1"/>
              <p:nvPr/>
            </p:nvSpPr>
            <p:spPr>
              <a:xfrm>
                <a:off x="4152704" y="4959365"/>
                <a:ext cx="4128886" cy="897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e>
                          <m:r>
                            <a:rPr lang="es-CO" sz="2800" b="0" i="1" smtClean="0">
                              <a:solidFill>
                                <a:srgbClr val="0070C0"/>
                              </a:solidFill>
                              <a:latin typeface="Cambria Math" panose="02040503050406030204" pitchFamily="18" charset="0"/>
                            </a:rPr>
                            <m:t>𝑑</m:t>
                          </m:r>
                        </m:e>
                      </m:d>
                      <m:r>
                        <a:rPr lang="es-CO" sz="2800" b="0" i="1" smtClean="0">
                          <a:solidFill>
                            <a:schemeClr val="tx1"/>
                          </a:solidFill>
                          <a:latin typeface="Cambria Math" panose="02040503050406030204" pitchFamily="18" charset="0"/>
                        </a:rPr>
                        <m:t>=</m:t>
                      </m:r>
                      <m:f>
                        <m:fPr>
                          <m:ctrlPr>
                            <a:rPr lang="es-CO" sz="2800" b="0" i="1" smtClean="0">
                              <a:solidFill>
                                <a:schemeClr val="tx1"/>
                              </a:solidFill>
                              <a:latin typeface="Cambria Math" panose="02040503050406030204" pitchFamily="18" charset="0"/>
                            </a:rPr>
                          </m:ctrlPr>
                        </m:fPr>
                        <m:num>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  ∗  </m:t>
                          </m:r>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d>
                        </m:num>
                        <m:den>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d>
                        </m:den>
                      </m:f>
                    </m:oMath>
                  </m:oMathPara>
                </a14:m>
                <a:endParaRPr lang="es-CO" sz="2800" b="0" i="1" dirty="0"/>
              </a:p>
            </p:txBody>
          </p:sp>
        </mc:Choice>
        <mc:Fallback xmlns="">
          <p:sp>
            <p:nvSpPr>
              <p:cNvPr id="45" name="CuadroTexto 44">
                <a:extLst>
                  <a:ext uri="{FF2B5EF4-FFF2-40B4-BE49-F238E27FC236}">
                    <a16:creationId xmlns:a16="http://schemas.microsoft.com/office/drawing/2014/main" id="{FBA41BFC-A99D-4F43-8FD4-D49616B0774B}"/>
                  </a:ext>
                </a:extLst>
              </p:cNvPr>
              <p:cNvSpPr txBox="1">
                <a:spLocks noRot="1" noChangeAspect="1" noMove="1" noResize="1" noEditPoints="1" noAdjustHandles="1" noChangeArrowheads="1" noChangeShapeType="1" noTextEdit="1"/>
              </p:cNvSpPr>
              <p:nvPr/>
            </p:nvSpPr>
            <p:spPr>
              <a:xfrm>
                <a:off x="4152704" y="4959365"/>
                <a:ext cx="4128886" cy="897105"/>
              </a:xfrm>
              <a:prstGeom prst="rect">
                <a:avLst/>
              </a:prstGeom>
              <a:blipFill>
                <a:blip r:embed="rId7"/>
                <a:stretch>
                  <a:fillRect/>
                </a:stretch>
              </a:blipFill>
            </p:spPr>
            <p:txBody>
              <a:bodyPr/>
              <a:lstStyle/>
              <a:p>
                <a:r>
                  <a:rPr lang="es-CO">
                    <a:noFill/>
                  </a:rPr>
                  <a:t> </a:t>
                </a:r>
              </a:p>
            </p:txBody>
          </p:sp>
        </mc:Fallback>
      </mc:AlternateContent>
      <p:sp>
        <p:nvSpPr>
          <p:cNvPr id="46" name="CuadroTexto 45">
            <a:extLst>
              <a:ext uri="{FF2B5EF4-FFF2-40B4-BE49-F238E27FC236}">
                <a16:creationId xmlns:a16="http://schemas.microsoft.com/office/drawing/2014/main" id="{F5C34AC2-C49F-0A49-A016-00414AB42A75}"/>
              </a:ext>
            </a:extLst>
          </p:cNvPr>
          <p:cNvSpPr txBox="1"/>
          <p:nvPr/>
        </p:nvSpPr>
        <p:spPr>
          <a:xfrm>
            <a:off x="2435859" y="3946770"/>
            <a:ext cx="2880320" cy="1723549"/>
          </a:xfrm>
          <a:prstGeom prst="rect">
            <a:avLst/>
          </a:prstGeom>
          <a:noFill/>
          <a:ln w="25400">
            <a:solidFill>
              <a:srgbClr val="B219FF"/>
            </a:solidFill>
          </a:ln>
        </p:spPr>
        <p:txBody>
          <a:bodyPr wrap="square" rtlCol="0">
            <a:spAutoFit/>
          </a:bodyPr>
          <a:lstStyle/>
          <a:p>
            <a:pPr algn="l"/>
            <a:r>
              <a:rPr lang="es-CO" sz="2000" dirty="0">
                <a:solidFill>
                  <a:srgbClr val="C00000"/>
                </a:solidFill>
              </a:rPr>
              <a:t>Probabilidad de haber</a:t>
            </a:r>
          </a:p>
          <a:p>
            <a:pPr algn="l"/>
            <a:r>
              <a:rPr lang="es-CO" sz="2000" dirty="0">
                <a:solidFill>
                  <a:srgbClr val="C00000"/>
                </a:solidFill>
              </a:rPr>
              <a:t>contraído Gripa,</a:t>
            </a:r>
            <a:endParaRPr lang="es-CO" sz="2000" dirty="0">
              <a:solidFill>
                <a:srgbClr val="B219FF"/>
              </a:solidFill>
            </a:endParaRPr>
          </a:p>
          <a:p>
            <a:pPr algn="l"/>
            <a:r>
              <a:rPr lang="es-CO" sz="2000" dirty="0">
                <a:solidFill>
                  <a:srgbClr val="0070C0"/>
                </a:solidFill>
              </a:rPr>
              <a:t>dado que tengo</a:t>
            </a:r>
          </a:p>
          <a:p>
            <a:pPr algn="l"/>
            <a:r>
              <a:rPr lang="es-CO" sz="2000" dirty="0">
                <a:solidFill>
                  <a:srgbClr val="0070C0"/>
                </a:solidFill>
              </a:rPr>
              <a:t>Dolor de Cabeza</a:t>
            </a:r>
          </a:p>
          <a:p>
            <a:pPr algn="l"/>
            <a:endParaRPr lang="es-CO" sz="2600" b="0" dirty="0"/>
          </a:p>
        </p:txBody>
      </p:sp>
    </p:spTree>
    <p:extLst>
      <p:ext uri="{BB962C8B-B14F-4D97-AF65-F5344CB8AC3E}">
        <p14:creationId xmlns:p14="http://schemas.microsoft.com/office/powerpoint/2010/main" val="240239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 Regla de </a:t>
            </a:r>
            <a:r>
              <a:rPr lang="es-CO" altLang="es-CO" b="0" dirty="0" err="1">
                <a:solidFill>
                  <a:schemeClr val="accent4">
                    <a:lumMod val="75000"/>
                  </a:schemeClr>
                </a:solidFill>
                <a:effectLst>
                  <a:outerShdw blurRad="38100" dist="38100" dir="2700000" algn="tl">
                    <a:srgbClr val="000000">
                      <a:alpha val="43137"/>
                    </a:srgbClr>
                  </a:outerShdw>
                </a:effectLst>
              </a:rPr>
              <a:t>Bayes</a:t>
            </a:r>
            <a:endParaRPr kumimoji="0" lang="es-ES" altLang="es-CO" sz="4000" b="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FBA41BFC-A99D-4F43-8FD4-D49616B0774B}"/>
                  </a:ext>
                </a:extLst>
              </p:cNvPr>
              <p:cNvSpPr txBox="1"/>
              <p:nvPr/>
            </p:nvSpPr>
            <p:spPr>
              <a:xfrm>
                <a:off x="4152704" y="4959365"/>
                <a:ext cx="4128886" cy="897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e>
                          <m:r>
                            <a:rPr lang="es-CO" sz="2800" b="0" i="1" smtClean="0">
                              <a:solidFill>
                                <a:srgbClr val="0070C0"/>
                              </a:solidFill>
                              <a:latin typeface="Cambria Math" panose="02040503050406030204" pitchFamily="18" charset="0"/>
                            </a:rPr>
                            <m:t>𝑑</m:t>
                          </m:r>
                        </m:e>
                      </m:d>
                      <m:r>
                        <a:rPr lang="es-CO" sz="2800" b="0" i="1" smtClean="0">
                          <a:solidFill>
                            <a:schemeClr val="tx1"/>
                          </a:solidFill>
                          <a:latin typeface="Cambria Math" panose="02040503050406030204" pitchFamily="18" charset="0"/>
                        </a:rPr>
                        <m:t>=</m:t>
                      </m:r>
                      <m:f>
                        <m:fPr>
                          <m:ctrlPr>
                            <a:rPr lang="es-CO" sz="2800" b="0" i="1" smtClean="0">
                              <a:solidFill>
                                <a:schemeClr val="tx1"/>
                              </a:solidFill>
                              <a:latin typeface="Cambria Math" panose="02040503050406030204" pitchFamily="18" charset="0"/>
                            </a:rPr>
                          </m:ctrlPr>
                        </m:fPr>
                        <m:num>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  ∗  </m:t>
                          </m:r>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d>
                        </m:num>
                        <m:den>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d>
                        </m:den>
                      </m:f>
                    </m:oMath>
                  </m:oMathPara>
                </a14:m>
                <a:endParaRPr lang="es-CO" sz="2800" b="0" i="1" dirty="0"/>
              </a:p>
            </p:txBody>
          </p:sp>
        </mc:Choice>
        <mc:Fallback xmlns="">
          <p:sp>
            <p:nvSpPr>
              <p:cNvPr id="25" name="CuadroTexto 24">
                <a:extLst>
                  <a:ext uri="{FF2B5EF4-FFF2-40B4-BE49-F238E27FC236}">
                    <a16:creationId xmlns:a16="http://schemas.microsoft.com/office/drawing/2014/main" id="{FBA41BFC-A99D-4F43-8FD4-D49616B0774B}"/>
                  </a:ext>
                </a:extLst>
              </p:cNvPr>
              <p:cNvSpPr txBox="1">
                <a:spLocks noRot="1" noChangeAspect="1" noMove="1" noResize="1" noEditPoints="1" noAdjustHandles="1" noChangeArrowheads="1" noChangeShapeType="1" noTextEdit="1"/>
              </p:cNvSpPr>
              <p:nvPr/>
            </p:nvSpPr>
            <p:spPr>
              <a:xfrm>
                <a:off x="4152704" y="4959365"/>
                <a:ext cx="4128886" cy="897105"/>
              </a:xfrm>
              <a:prstGeom prst="rect">
                <a:avLst/>
              </a:prstGeom>
              <a:blipFill>
                <a:blip r:embed="rId3"/>
                <a:stretch>
                  <a:fillRect/>
                </a:stretch>
              </a:blipFill>
            </p:spPr>
            <p:txBody>
              <a:bodyPr/>
              <a:lstStyle/>
              <a:p>
                <a:r>
                  <a:rPr lang="es-CO">
                    <a:noFill/>
                  </a:rPr>
                  <a:t> </a:t>
                </a:r>
              </a:p>
            </p:txBody>
          </p:sp>
        </mc:Fallback>
      </mc:AlternateContent>
      <p:sp>
        <p:nvSpPr>
          <p:cNvPr id="26" name="CuadroTexto 25">
            <a:extLst>
              <a:ext uri="{FF2B5EF4-FFF2-40B4-BE49-F238E27FC236}">
                <a16:creationId xmlns:a16="http://schemas.microsoft.com/office/drawing/2014/main" id="{F5C34AC2-C49F-0A49-A016-00414AB42A75}"/>
              </a:ext>
            </a:extLst>
          </p:cNvPr>
          <p:cNvSpPr txBox="1"/>
          <p:nvPr/>
        </p:nvSpPr>
        <p:spPr>
          <a:xfrm>
            <a:off x="2435859" y="3946770"/>
            <a:ext cx="2880320" cy="1723549"/>
          </a:xfrm>
          <a:prstGeom prst="rect">
            <a:avLst/>
          </a:prstGeom>
          <a:noFill/>
          <a:ln w="25400">
            <a:solidFill>
              <a:srgbClr val="B219FF"/>
            </a:solidFill>
          </a:ln>
        </p:spPr>
        <p:txBody>
          <a:bodyPr wrap="square" rtlCol="0">
            <a:spAutoFit/>
          </a:bodyPr>
          <a:lstStyle/>
          <a:p>
            <a:pPr algn="l"/>
            <a:r>
              <a:rPr lang="es-CO" sz="2000" dirty="0">
                <a:solidFill>
                  <a:srgbClr val="C00000"/>
                </a:solidFill>
              </a:rPr>
              <a:t>Probabilidad de haber</a:t>
            </a:r>
          </a:p>
          <a:p>
            <a:pPr algn="l"/>
            <a:r>
              <a:rPr lang="es-CO" sz="2000" dirty="0">
                <a:solidFill>
                  <a:srgbClr val="C00000"/>
                </a:solidFill>
              </a:rPr>
              <a:t>contraído Gripa,</a:t>
            </a:r>
            <a:endParaRPr lang="es-CO" sz="2000" dirty="0">
              <a:solidFill>
                <a:srgbClr val="B219FF"/>
              </a:solidFill>
            </a:endParaRPr>
          </a:p>
          <a:p>
            <a:pPr algn="l"/>
            <a:r>
              <a:rPr lang="es-CO" sz="2000" dirty="0">
                <a:solidFill>
                  <a:srgbClr val="0070C0"/>
                </a:solidFill>
              </a:rPr>
              <a:t>dado que tengo</a:t>
            </a:r>
          </a:p>
          <a:p>
            <a:pPr algn="l"/>
            <a:r>
              <a:rPr lang="es-CO" sz="2000" dirty="0">
                <a:solidFill>
                  <a:srgbClr val="0070C0"/>
                </a:solidFill>
              </a:rPr>
              <a:t>Dolor de Cabeza</a:t>
            </a:r>
          </a:p>
          <a:p>
            <a:pPr algn="l"/>
            <a:endParaRPr lang="es-CO" sz="2600" b="0" dirty="0"/>
          </a:p>
        </p:txBody>
      </p:sp>
      <p:sp>
        <p:nvSpPr>
          <p:cNvPr id="27" name="CuadroTexto 26">
            <a:extLst>
              <a:ext uri="{FF2B5EF4-FFF2-40B4-BE49-F238E27FC236}">
                <a16:creationId xmlns:a16="http://schemas.microsoft.com/office/drawing/2014/main" id="{29A9AAA8-815F-DD4D-8334-5F67624812D2}"/>
              </a:ext>
            </a:extLst>
          </p:cNvPr>
          <p:cNvSpPr txBox="1"/>
          <p:nvPr/>
        </p:nvSpPr>
        <p:spPr>
          <a:xfrm>
            <a:off x="5472549" y="3460380"/>
            <a:ext cx="1961921" cy="1908215"/>
          </a:xfrm>
          <a:prstGeom prst="rect">
            <a:avLst/>
          </a:prstGeom>
          <a:noFill/>
          <a:ln w="25400">
            <a:solidFill>
              <a:srgbClr val="B219FF"/>
            </a:solidFill>
          </a:ln>
        </p:spPr>
        <p:txBody>
          <a:bodyPr wrap="square" rtlCol="0">
            <a:spAutoFit/>
          </a:bodyPr>
          <a:lstStyle/>
          <a:p>
            <a:pPr algn="r"/>
            <a:r>
              <a:rPr lang="es-CO" sz="2000" dirty="0">
                <a:solidFill>
                  <a:srgbClr val="0070C0"/>
                </a:solidFill>
              </a:rPr>
              <a:t>Probabilidad de tener Dolor de Cabeza,</a:t>
            </a:r>
          </a:p>
          <a:p>
            <a:pPr algn="r"/>
            <a:r>
              <a:rPr lang="es-CO" sz="2000" dirty="0">
                <a:solidFill>
                  <a:srgbClr val="C00000"/>
                </a:solidFill>
              </a:rPr>
              <a:t>en el caso de contraer Gripa</a:t>
            </a:r>
          </a:p>
          <a:p>
            <a:pPr algn="r"/>
            <a:endParaRPr lang="es-CO" dirty="0">
              <a:solidFill>
                <a:srgbClr val="0070C0"/>
              </a:solidFill>
            </a:endParaRPr>
          </a:p>
        </p:txBody>
      </p:sp>
      <p:sp>
        <p:nvSpPr>
          <p:cNvPr id="28" name="CuadroTexto 27">
            <a:extLst>
              <a:ext uri="{FF2B5EF4-FFF2-40B4-BE49-F238E27FC236}">
                <a16:creationId xmlns:a16="http://schemas.microsoft.com/office/drawing/2014/main" id="{655169C1-F391-6844-A5A4-676F9839688E}"/>
              </a:ext>
            </a:extLst>
          </p:cNvPr>
          <p:cNvSpPr txBox="1"/>
          <p:nvPr/>
        </p:nvSpPr>
        <p:spPr>
          <a:xfrm>
            <a:off x="7428990" y="4383710"/>
            <a:ext cx="2301950" cy="984885"/>
          </a:xfrm>
          <a:prstGeom prst="rect">
            <a:avLst/>
          </a:prstGeom>
          <a:noFill/>
          <a:ln w="25400">
            <a:solidFill>
              <a:srgbClr val="B219FF"/>
            </a:solidFill>
          </a:ln>
        </p:spPr>
        <p:txBody>
          <a:bodyPr wrap="square" rtlCol="0">
            <a:spAutoFit/>
          </a:bodyPr>
          <a:lstStyle/>
          <a:p>
            <a:pPr algn="r"/>
            <a:r>
              <a:rPr lang="es-CO" sz="2000" dirty="0">
                <a:solidFill>
                  <a:srgbClr val="C00000"/>
                </a:solidFill>
              </a:rPr>
              <a:t>Probabilidad de</a:t>
            </a:r>
          </a:p>
          <a:p>
            <a:pPr algn="r"/>
            <a:r>
              <a:rPr lang="es-CO" sz="2000" dirty="0">
                <a:solidFill>
                  <a:srgbClr val="C00000"/>
                </a:solidFill>
              </a:rPr>
              <a:t>contraer Gripa</a:t>
            </a:r>
          </a:p>
          <a:p>
            <a:pPr algn="r"/>
            <a:endParaRPr lang="es-CO" b="0" dirty="0"/>
          </a:p>
        </p:txBody>
      </p:sp>
      <p:sp>
        <p:nvSpPr>
          <p:cNvPr id="29" name="CuadroTexto 28">
            <a:extLst>
              <a:ext uri="{FF2B5EF4-FFF2-40B4-BE49-F238E27FC236}">
                <a16:creationId xmlns:a16="http://schemas.microsoft.com/office/drawing/2014/main" id="{BF85C4BD-8308-0F4C-80BF-0B12DBA6EFD1}"/>
              </a:ext>
            </a:extLst>
          </p:cNvPr>
          <p:cNvSpPr txBox="1"/>
          <p:nvPr/>
        </p:nvSpPr>
        <p:spPr>
          <a:xfrm>
            <a:off x="5460195" y="5495525"/>
            <a:ext cx="2496628" cy="1323439"/>
          </a:xfrm>
          <a:prstGeom prst="rect">
            <a:avLst/>
          </a:prstGeom>
          <a:noFill/>
          <a:ln w="25400">
            <a:solidFill>
              <a:srgbClr val="B219FF"/>
            </a:solidFill>
          </a:ln>
        </p:spPr>
        <p:txBody>
          <a:bodyPr wrap="square" rtlCol="0">
            <a:spAutoFit/>
          </a:bodyPr>
          <a:lstStyle/>
          <a:p>
            <a:pPr algn="l"/>
            <a:endParaRPr lang="es-CO" sz="2000" dirty="0">
              <a:solidFill>
                <a:srgbClr val="C00000"/>
              </a:solidFill>
            </a:endParaRPr>
          </a:p>
          <a:p>
            <a:pPr algn="l"/>
            <a:r>
              <a:rPr lang="es-CO" sz="2000" dirty="0">
                <a:solidFill>
                  <a:srgbClr val="0070C0"/>
                </a:solidFill>
              </a:rPr>
              <a:t>Probabilidad de</a:t>
            </a:r>
          </a:p>
          <a:p>
            <a:pPr algn="l"/>
            <a:r>
              <a:rPr lang="es-CO" sz="2000" dirty="0">
                <a:solidFill>
                  <a:srgbClr val="0070C0"/>
                </a:solidFill>
              </a:rPr>
              <a:t>tener Dolor de Cabeza </a:t>
            </a:r>
            <a:r>
              <a:rPr lang="es-CO" sz="2000" dirty="0">
                <a:solidFill>
                  <a:srgbClr val="C00000"/>
                </a:solidFill>
              </a:rPr>
              <a:t>(tenga Gripa o no)</a:t>
            </a:r>
          </a:p>
        </p:txBody>
      </p:sp>
      <p:sp>
        <p:nvSpPr>
          <p:cNvPr id="20" name="Elipse 19">
            <a:extLst>
              <a:ext uri="{FF2B5EF4-FFF2-40B4-BE49-F238E27FC236}">
                <a16:creationId xmlns:a16="http://schemas.microsoft.com/office/drawing/2014/main" id="{A48CBD69-F9C8-F64B-93CA-745736FF6E9B}"/>
              </a:ext>
            </a:extLst>
          </p:cNvPr>
          <p:cNvSpPr/>
          <p:nvPr/>
        </p:nvSpPr>
        <p:spPr bwMode="auto">
          <a:xfrm>
            <a:off x="3937444" y="2480152"/>
            <a:ext cx="1330468" cy="864096"/>
          </a:xfrm>
          <a:prstGeom prst="ellipse">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21" name="Elipse 20">
            <a:extLst>
              <a:ext uri="{FF2B5EF4-FFF2-40B4-BE49-F238E27FC236}">
                <a16:creationId xmlns:a16="http://schemas.microsoft.com/office/drawing/2014/main" id="{E7F92344-27BA-CC46-84AF-BD86ADDDAA23}"/>
              </a:ext>
            </a:extLst>
          </p:cNvPr>
          <p:cNvSpPr/>
          <p:nvPr/>
        </p:nvSpPr>
        <p:spPr bwMode="auto">
          <a:xfrm>
            <a:off x="6096000" y="2480152"/>
            <a:ext cx="2665980" cy="864096"/>
          </a:xfrm>
          <a:prstGeom prst="ellipse">
            <a:avLst/>
          </a:prstGeom>
          <a:solidFill>
            <a:schemeClr val="bg1"/>
          </a:solidFill>
          <a:ln w="5715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34" name="Conector recto de flecha 33">
            <a:extLst>
              <a:ext uri="{FF2B5EF4-FFF2-40B4-BE49-F238E27FC236}">
                <a16:creationId xmlns:a16="http://schemas.microsoft.com/office/drawing/2014/main" id="{340C0079-E5C9-AF49-8DB2-8351E37A7A09}"/>
              </a:ext>
            </a:extLst>
          </p:cNvPr>
          <p:cNvCxnSpPr>
            <a:stCxn id="21" idx="2"/>
            <a:endCxn id="20" idx="6"/>
          </p:cNvCxnSpPr>
          <p:nvPr/>
        </p:nvCxnSpPr>
        <p:spPr bwMode="auto">
          <a:xfrm flipH="1">
            <a:off x="5267912" y="2912200"/>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E177F140-B396-784F-A68E-840002B31D92}"/>
                  </a:ext>
                </a:extLst>
              </p:cNvPr>
              <p:cNvSpPr txBox="1"/>
              <p:nvPr/>
            </p:nvSpPr>
            <p:spPr>
              <a:xfrm>
                <a:off x="4505759" y="2615691"/>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𝐶</m:t>
                      </m:r>
                    </m:oMath>
                  </m:oMathPara>
                </a14:m>
                <a:endParaRPr lang="es-CO" sz="2800" b="0" i="1" dirty="0"/>
              </a:p>
            </p:txBody>
          </p:sp>
        </mc:Choice>
        <mc:Fallback xmlns="">
          <p:sp>
            <p:nvSpPr>
              <p:cNvPr id="35" name="CuadroTexto 34">
                <a:extLst>
                  <a:ext uri="{FF2B5EF4-FFF2-40B4-BE49-F238E27FC236}">
                    <a16:creationId xmlns:a16="http://schemas.microsoft.com/office/drawing/2014/main" id="{E177F140-B396-784F-A68E-840002B31D92}"/>
                  </a:ext>
                </a:extLst>
              </p:cNvPr>
              <p:cNvSpPr txBox="1">
                <a:spLocks noRot="1" noChangeAspect="1" noMove="1" noResize="1" noEditPoints="1" noAdjustHandles="1" noChangeArrowheads="1" noChangeShapeType="1" noTextEdit="1"/>
              </p:cNvSpPr>
              <p:nvPr/>
            </p:nvSpPr>
            <p:spPr>
              <a:xfrm>
                <a:off x="4505759" y="2615691"/>
                <a:ext cx="312330" cy="430887"/>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7400A60D-E5D0-4746-B99D-58E42A5CA417}"/>
                  </a:ext>
                </a:extLst>
              </p:cNvPr>
              <p:cNvSpPr txBox="1"/>
              <p:nvPr/>
            </p:nvSpPr>
            <p:spPr>
              <a:xfrm>
                <a:off x="7344943" y="2637257"/>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a:rPr>
                        <m:t>𝑥</m:t>
                      </m:r>
                    </m:oMath>
                  </m:oMathPara>
                </a14:m>
                <a:endParaRPr lang="es-CO" sz="2800" b="0" i="1" dirty="0"/>
              </a:p>
            </p:txBody>
          </p:sp>
        </mc:Choice>
        <mc:Fallback xmlns="">
          <p:sp>
            <p:nvSpPr>
              <p:cNvPr id="36" name="CuadroTexto 35">
                <a:extLst>
                  <a:ext uri="{FF2B5EF4-FFF2-40B4-BE49-F238E27FC236}">
                    <a16:creationId xmlns:a16="http://schemas.microsoft.com/office/drawing/2014/main" id="{7400A60D-E5D0-4746-B99D-58E42A5CA417}"/>
                  </a:ext>
                </a:extLst>
              </p:cNvPr>
              <p:cNvSpPr txBox="1">
                <a:spLocks noRot="1" noChangeAspect="1" noMove="1" noResize="1" noEditPoints="1" noAdjustHandles="1" noChangeArrowheads="1" noChangeShapeType="1" noTextEdit="1"/>
              </p:cNvSpPr>
              <p:nvPr/>
            </p:nvSpPr>
            <p:spPr>
              <a:xfrm>
                <a:off x="7344943" y="2637257"/>
                <a:ext cx="283411" cy="430887"/>
              </a:xfrm>
              <a:prstGeom prst="rect">
                <a:avLst/>
              </a:prstGeom>
              <a:blipFill>
                <a:blip r:embed="rId5"/>
                <a:stretch>
                  <a:fillRect/>
                </a:stretch>
              </a:blipFill>
            </p:spPr>
            <p:txBody>
              <a:bodyPr/>
              <a:lstStyle/>
              <a:p>
                <a:r>
                  <a:rPr lang="es-CO">
                    <a:noFill/>
                  </a:rPr>
                  <a:t> </a:t>
                </a:r>
              </a:p>
            </p:txBody>
          </p:sp>
        </mc:Fallback>
      </mc:AlternateContent>
      <p:sp>
        <p:nvSpPr>
          <p:cNvPr id="37" name="Elipse 36">
            <a:extLst>
              <a:ext uri="{FF2B5EF4-FFF2-40B4-BE49-F238E27FC236}">
                <a16:creationId xmlns:a16="http://schemas.microsoft.com/office/drawing/2014/main" id="{A9801941-11EB-CB4A-9BC2-2121B693AD2B}"/>
              </a:ext>
            </a:extLst>
          </p:cNvPr>
          <p:cNvSpPr/>
          <p:nvPr/>
        </p:nvSpPr>
        <p:spPr bwMode="auto">
          <a:xfrm>
            <a:off x="3937444" y="2480152"/>
            <a:ext cx="1330468" cy="864096"/>
          </a:xfrm>
          <a:prstGeom prst="ellipse">
            <a:avLst/>
          </a:prstGeom>
          <a:solidFill>
            <a:schemeClr val="bg1"/>
          </a:solid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38" name="Elipse 37">
            <a:extLst>
              <a:ext uri="{FF2B5EF4-FFF2-40B4-BE49-F238E27FC236}">
                <a16:creationId xmlns:a16="http://schemas.microsoft.com/office/drawing/2014/main" id="{093F986B-3CEC-494D-990B-23FD3BE19D08}"/>
              </a:ext>
            </a:extLst>
          </p:cNvPr>
          <p:cNvSpPr/>
          <p:nvPr/>
        </p:nvSpPr>
        <p:spPr bwMode="auto">
          <a:xfrm>
            <a:off x="6096000" y="2480152"/>
            <a:ext cx="2665980" cy="864096"/>
          </a:xfrm>
          <a:prstGeom prst="ellipse">
            <a:avLst/>
          </a:prstGeom>
          <a:solidFill>
            <a:schemeClr val="bg1"/>
          </a:solid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39" name="Conector recto de flecha 38">
            <a:extLst>
              <a:ext uri="{FF2B5EF4-FFF2-40B4-BE49-F238E27FC236}">
                <a16:creationId xmlns:a16="http://schemas.microsoft.com/office/drawing/2014/main" id="{C7D443BA-121C-9B4D-9641-A03643B91477}"/>
              </a:ext>
            </a:extLst>
          </p:cNvPr>
          <p:cNvCxnSpPr>
            <a:stCxn id="38" idx="2"/>
            <a:endCxn id="37" idx="6"/>
          </p:cNvCxnSpPr>
          <p:nvPr/>
        </p:nvCxnSpPr>
        <p:spPr bwMode="auto">
          <a:xfrm flipH="1">
            <a:off x="5267912" y="2912200"/>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p:sp>
        <p:nvSpPr>
          <p:cNvPr id="40" name="CuadroTexto 39">
            <a:extLst>
              <a:ext uri="{FF2B5EF4-FFF2-40B4-BE49-F238E27FC236}">
                <a16:creationId xmlns:a16="http://schemas.microsoft.com/office/drawing/2014/main" id="{A5340350-3B81-D044-8625-2935A9717A79}"/>
              </a:ext>
            </a:extLst>
          </p:cNvPr>
          <p:cNvSpPr txBox="1"/>
          <p:nvPr/>
        </p:nvSpPr>
        <p:spPr>
          <a:xfrm>
            <a:off x="3760858" y="2048104"/>
            <a:ext cx="4842992" cy="400110"/>
          </a:xfrm>
          <a:prstGeom prst="rect">
            <a:avLst/>
          </a:prstGeom>
          <a:noFill/>
        </p:spPr>
        <p:txBody>
          <a:bodyPr wrap="none" rtlCol="0">
            <a:spAutoFit/>
          </a:bodyPr>
          <a:lstStyle/>
          <a:p>
            <a:r>
              <a:rPr lang="es-CO" sz="2000" dirty="0">
                <a:solidFill>
                  <a:srgbClr val="C00000"/>
                </a:solidFill>
              </a:rPr>
              <a:t>Posible Causa</a:t>
            </a:r>
            <a:r>
              <a:rPr lang="es-CO" sz="2000" dirty="0"/>
              <a:t>                  </a:t>
            </a:r>
            <a:r>
              <a:rPr lang="es-CO" sz="2000" dirty="0">
                <a:solidFill>
                  <a:srgbClr val="0070C0"/>
                </a:solidFill>
              </a:rPr>
              <a:t>Evidencia Observable</a:t>
            </a:r>
          </a:p>
        </p:txBody>
      </p: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61DAAF44-40FA-8449-8C94-91E88ECE07FD}"/>
                  </a:ext>
                </a:extLst>
              </p:cNvPr>
              <p:cNvSpPr txBox="1"/>
              <p:nvPr/>
            </p:nvSpPr>
            <p:spPr>
              <a:xfrm>
                <a:off x="4232577" y="2696176"/>
                <a:ext cx="643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C00000"/>
                          </a:solidFill>
                          <a:latin typeface="Cambria Math" panose="02040503050406030204" pitchFamily="18" charset="0"/>
                        </a:rPr>
                        <m:t>𝐺𝑟𝑖𝑝</m:t>
                      </m:r>
                      <m:r>
                        <a:rPr lang="es-ES" b="0" i="1" smtClean="0">
                          <a:solidFill>
                            <a:srgbClr val="C00000"/>
                          </a:solidFill>
                          <a:latin typeface="Cambria Math" panose="02040503050406030204" pitchFamily="18" charset="0"/>
                        </a:rPr>
                        <m:t>𝑎</m:t>
                      </m:r>
                    </m:oMath>
                  </m:oMathPara>
                </a14:m>
                <a:endParaRPr lang="es-CO" sz="2800" b="0" i="1" dirty="0"/>
              </a:p>
            </p:txBody>
          </p:sp>
        </mc:Choice>
        <mc:Fallback xmlns="">
          <p:sp>
            <p:nvSpPr>
              <p:cNvPr id="41" name="CuadroTexto 40">
                <a:extLst>
                  <a:ext uri="{FF2B5EF4-FFF2-40B4-BE49-F238E27FC236}">
                    <a16:creationId xmlns:a16="http://schemas.microsoft.com/office/drawing/2014/main" id="{61DAAF44-40FA-8449-8C94-91E88ECE07FD}"/>
                  </a:ext>
                </a:extLst>
              </p:cNvPr>
              <p:cNvSpPr txBox="1">
                <a:spLocks noRot="1" noChangeAspect="1" noMove="1" noResize="1" noEditPoints="1" noAdjustHandles="1" noChangeArrowheads="1" noChangeShapeType="1" noTextEdit="1"/>
              </p:cNvSpPr>
              <p:nvPr/>
            </p:nvSpPr>
            <p:spPr>
              <a:xfrm>
                <a:off x="4232577" y="2696176"/>
                <a:ext cx="643638" cy="276999"/>
              </a:xfrm>
              <a:prstGeom prst="rect">
                <a:avLst/>
              </a:prstGeom>
              <a:blipFill>
                <a:blip r:embed="rId6"/>
                <a:stretch>
                  <a:fillRect l="-12264" t="-2174" r="-4717" b="-3260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7D6E6A53-7F43-FD45-BE30-7D27A9309A70}"/>
                  </a:ext>
                </a:extLst>
              </p:cNvPr>
              <p:cNvSpPr txBox="1"/>
              <p:nvPr/>
            </p:nvSpPr>
            <p:spPr>
              <a:xfrm>
                <a:off x="6318798" y="2717742"/>
                <a:ext cx="23357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0070C0"/>
                          </a:solidFill>
                          <a:latin typeface="Cambria Math" panose="02040503050406030204" pitchFamily="18" charset="0"/>
                        </a:rPr>
                        <m:t>𝐷𝑜𝑙𝑜𝑟</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𝑑𝑒</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𝐶𝑎𝑏𝑒𝑧𝑎</m:t>
                      </m:r>
                    </m:oMath>
                  </m:oMathPara>
                </a14:m>
                <a:endParaRPr lang="es-CO" b="0" i="1" dirty="0"/>
              </a:p>
            </p:txBody>
          </p:sp>
        </mc:Choice>
        <mc:Fallback xmlns="">
          <p:sp>
            <p:nvSpPr>
              <p:cNvPr id="42" name="CuadroTexto 41">
                <a:extLst>
                  <a:ext uri="{FF2B5EF4-FFF2-40B4-BE49-F238E27FC236}">
                    <a16:creationId xmlns:a16="http://schemas.microsoft.com/office/drawing/2014/main" id="{7D6E6A53-7F43-FD45-BE30-7D27A9309A70}"/>
                  </a:ext>
                </a:extLst>
              </p:cNvPr>
              <p:cNvSpPr txBox="1">
                <a:spLocks noRot="1" noChangeAspect="1" noMove="1" noResize="1" noEditPoints="1" noAdjustHandles="1" noChangeArrowheads="1" noChangeShapeType="1" noTextEdit="1"/>
              </p:cNvSpPr>
              <p:nvPr/>
            </p:nvSpPr>
            <p:spPr>
              <a:xfrm>
                <a:off x="6318798" y="2717742"/>
                <a:ext cx="2335704" cy="369332"/>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465709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3" y="583285"/>
            <a:ext cx="7160820"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Agenda – Métodos Probabilísticos</a:t>
            </a:r>
          </a:p>
        </p:txBody>
      </p:sp>
      <p:sp>
        <p:nvSpPr>
          <p:cNvPr id="5" name="Rectangle 4"/>
          <p:cNvSpPr>
            <a:spLocks noChangeArrowheads="1"/>
          </p:cNvSpPr>
          <p:nvPr/>
        </p:nvSpPr>
        <p:spPr bwMode="auto">
          <a:xfrm>
            <a:off x="1224147" y="1440156"/>
            <a:ext cx="10544300" cy="542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sz="3200" b="0" dirty="0">
                <a:solidFill>
                  <a:schemeClr val="accent4">
                    <a:lumMod val="75000"/>
                  </a:schemeClr>
                </a:solidFill>
                <a:effectLst>
                  <a:outerShdw blurRad="38100" dist="38100" dir="2700000" algn="tl">
                    <a:srgbClr val="000000">
                      <a:alpha val="43137"/>
                    </a:srgbClr>
                  </a:outerShdw>
                </a:effectLst>
              </a:rPr>
              <a:t>1 – Introducción</a:t>
            </a:r>
          </a:p>
          <a:p>
            <a:pPr eaLnBrk="1" hangingPunct="1">
              <a:spcBef>
                <a:spcPct val="20000"/>
              </a:spcBef>
              <a:buClr>
                <a:schemeClr val="hlink"/>
              </a:buClr>
              <a:buSzPct val="55000"/>
              <a:buFont typeface="Wingdings" pitchFamily="2" charset="2"/>
              <a:buChar char="n"/>
            </a:pPr>
            <a:r>
              <a:rPr kumimoji="0" lang="es-ES" altLang="es-CO" sz="2000" b="0" dirty="0">
                <a:solidFill>
                  <a:schemeClr val="accent1">
                    <a:lumMod val="50000"/>
                  </a:schemeClr>
                </a:solidFill>
              </a:rPr>
              <a:t>Probabilidad Condicional</a:t>
            </a:r>
          </a:p>
          <a:p>
            <a:pPr eaLnBrk="1" hangingPunct="1">
              <a:spcBef>
                <a:spcPct val="20000"/>
              </a:spcBef>
              <a:buClr>
                <a:schemeClr val="hlink"/>
              </a:buClr>
              <a:buSzPct val="55000"/>
              <a:buFont typeface="Wingdings" pitchFamily="2" charset="2"/>
              <a:buChar char="n"/>
            </a:pPr>
            <a:r>
              <a:rPr kumimoji="0" lang="es-ES" altLang="es-CO" sz="2000" b="0" dirty="0">
                <a:solidFill>
                  <a:schemeClr val="accent1">
                    <a:lumMod val="50000"/>
                  </a:schemeClr>
                </a:solidFill>
              </a:rPr>
              <a:t>Probabilidad Conjunta</a:t>
            </a:r>
          </a:p>
          <a:p>
            <a:pPr marL="0" indent="0" eaLnBrk="1" hangingPunct="1">
              <a:spcBef>
                <a:spcPct val="20000"/>
              </a:spcBef>
              <a:buClr>
                <a:schemeClr val="hlink"/>
              </a:buClr>
              <a:buSzPct val="55000"/>
            </a:pPr>
            <a:endParaRPr kumimoji="0" lang="es-ES" altLang="es-CO" sz="2000" b="0" dirty="0">
              <a:solidFill>
                <a:schemeClr val="accent1">
                  <a:lumMod val="50000"/>
                </a:schemeClr>
              </a:solidFill>
            </a:endParaRPr>
          </a:p>
          <a:p>
            <a:pPr marL="0" indent="0" eaLnBrk="1" hangingPunct="1">
              <a:spcBef>
                <a:spcPct val="20000"/>
              </a:spcBef>
              <a:buClr>
                <a:schemeClr val="hlink"/>
              </a:buClr>
              <a:buSzPct val="55000"/>
            </a:pPr>
            <a:r>
              <a:rPr lang="es-CO" altLang="es-CO" sz="3200" b="0" dirty="0">
                <a:solidFill>
                  <a:schemeClr val="accent4">
                    <a:lumMod val="75000"/>
                  </a:schemeClr>
                </a:solidFill>
                <a:effectLst>
                  <a:outerShdw blurRad="38100" dist="38100" dir="2700000" algn="tl">
                    <a:srgbClr val="000000">
                      <a:alpha val="43137"/>
                    </a:srgbClr>
                  </a:outerShdw>
                </a:effectLst>
              </a:rPr>
              <a:t>2 – Métodos Probabilísticos</a:t>
            </a:r>
          </a:p>
          <a:p>
            <a:pPr eaLnBrk="1" hangingPunct="1">
              <a:spcBef>
                <a:spcPct val="20000"/>
              </a:spcBef>
              <a:buClr>
                <a:schemeClr val="hlink"/>
              </a:buClr>
              <a:buSzPct val="55000"/>
              <a:buFont typeface="Wingdings" pitchFamily="2" charset="2"/>
              <a:buChar char="n"/>
            </a:pPr>
            <a:r>
              <a:rPr kumimoji="0" lang="es-ES" altLang="es-CO" sz="2000" b="0" dirty="0">
                <a:solidFill>
                  <a:schemeClr val="accent1">
                    <a:lumMod val="50000"/>
                  </a:schemeClr>
                </a:solidFill>
              </a:rPr>
              <a:t>Redes Bayesianas</a:t>
            </a:r>
          </a:p>
          <a:p>
            <a:pPr eaLnBrk="1" hangingPunct="1">
              <a:spcBef>
                <a:spcPct val="20000"/>
              </a:spcBef>
              <a:buClr>
                <a:schemeClr val="hlink"/>
              </a:buClr>
              <a:buSzPct val="55000"/>
              <a:buFont typeface="Wingdings" pitchFamily="2" charset="2"/>
              <a:buChar char="n"/>
            </a:pPr>
            <a:r>
              <a:rPr kumimoji="0" lang="es-ES" altLang="es-CO" sz="2000" b="0" dirty="0">
                <a:solidFill>
                  <a:schemeClr val="accent1">
                    <a:lumMod val="50000"/>
                  </a:schemeClr>
                </a:solidFill>
              </a:rPr>
              <a:t>Clasificador </a:t>
            </a:r>
            <a:r>
              <a:rPr kumimoji="0" lang="es-ES" altLang="es-CO" sz="2000" b="0" dirty="0" err="1">
                <a:solidFill>
                  <a:schemeClr val="accent1">
                    <a:lumMod val="50000"/>
                  </a:schemeClr>
                </a:solidFill>
              </a:rPr>
              <a:t>Naïve</a:t>
            </a:r>
            <a:r>
              <a:rPr kumimoji="0" lang="es-ES" altLang="es-CO" sz="2000" b="0" dirty="0">
                <a:solidFill>
                  <a:schemeClr val="accent1">
                    <a:lumMod val="50000"/>
                  </a:schemeClr>
                </a:solidFill>
              </a:rPr>
              <a:t> </a:t>
            </a:r>
            <a:r>
              <a:rPr kumimoji="0" lang="es-ES" altLang="es-CO" sz="2000" b="0" dirty="0" err="1">
                <a:solidFill>
                  <a:schemeClr val="accent1">
                    <a:lumMod val="50000"/>
                  </a:schemeClr>
                </a:solidFill>
              </a:rPr>
              <a:t>Bayes</a:t>
            </a:r>
            <a:endParaRPr kumimoji="0" lang="es-ES" altLang="es-CO" sz="2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000" b="0" dirty="0">
                <a:solidFill>
                  <a:schemeClr val="accent1">
                    <a:lumMod val="50000"/>
                  </a:schemeClr>
                </a:solidFill>
              </a:rPr>
              <a:t>Cadenas de </a:t>
            </a:r>
            <a:r>
              <a:rPr kumimoji="0" lang="es-ES" altLang="es-CO" sz="2000" b="0" dirty="0" err="1">
                <a:solidFill>
                  <a:schemeClr val="accent1">
                    <a:lumMod val="50000"/>
                  </a:schemeClr>
                </a:solidFill>
              </a:rPr>
              <a:t>Markov</a:t>
            </a:r>
            <a:r>
              <a:rPr kumimoji="0" lang="es-ES" altLang="es-CO" sz="2000" b="0" dirty="0">
                <a:solidFill>
                  <a:schemeClr val="accent1">
                    <a:lumMod val="50000"/>
                  </a:schemeClr>
                </a:solidFill>
              </a:rPr>
              <a:t> y Cadenas Ocultas de </a:t>
            </a:r>
            <a:r>
              <a:rPr kumimoji="0" lang="es-ES" altLang="es-CO" sz="2000" b="0" dirty="0" err="1">
                <a:solidFill>
                  <a:schemeClr val="accent1">
                    <a:lumMod val="50000"/>
                  </a:schemeClr>
                </a:solidFill>
              </a:rPr>
              <a:t>Markov</a:t>
            </a:r>
            <a:endParaRPr kumimoji="0" lang="es-ES" altLang="es-CO" sz="20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000" b="0" dirty="0">
              <a:solidFill>
                <a:schemeClr val="accent1">
                  <a:lumMod val="50000"/>
                </a:schemeClr>
              </a:solidFill>
            </a:endParaRPr>
          </a:p>
        </p:txBody>
      </p:sp>
    </p:spTree>
    <p:extLst>
      <p:ext uri="{BB962C8B-B14F-4D97-AF65-F5344CB8AC3E}">
        <p14:creationId xmlns:p14="http://schemas.microsoft.com/office/powerpoint/2010/main" val="356771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 Regla de </a:t>
            </a:r>
            <a:r>
              <a:rPr lang="es-CO" altLang="es-CO" b="0" dirty="0" err="1">
                <a:solidFill>
                  <a:schemeClr val="accent4">
                    <a:lumMod val="75000"/>
                  </a:schemeClr>
                </a:solidFill>
                <a:effectLst>
                  <a:outerShdw blurRad="38100" dist="38100" dir="2700000" algn="tl">
                    <a:srgbClr val="000000">
                      <a:alpha val="43137"/>
                    </a:srgbClr>
                  </a:outerShdw>
                </a:effectLst>
              </a:rPr>
              <a:t>Bayes</a:t>
            </a:r>
            <a:endParaRPr kumimoji="0" lang="es-ES" altLang="es-CO" sz="4000" b="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679C237-80B5-164F-BDED-9949A0DB9BFC}"/>
                  </a:ext>
                </a:extLst>
              </p:cNvPr>
              <p:cNvSpPr txBox="1"/>
              <p:nvPr/>
            </p:nvSpPr>
            <p:spPr>
              <a:xfrm>
                <a:off x="4759905" y="3851146"/>
                <a:ext cx="21091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=0,9</m:t>
                      </m:r>
                    </m:oMath>
                  </m:oMathPara>
                </a14:m>
                <a:endParaRPr lang="es-CO" sz="2800" b="0" dirty="0"/>
              </a:p>
            </p:txBody>
          </p:sp>
        </mc:Choice>
        <mc:Fallback xmlns="">
          <p:sp>
            <p:nvSpPr>
              <p:cNvPr id="19" name="CuadroTexto 18">
                <a:extLst>
                  <a:ext uri="{FF2B5EF4-FFF2-40B4-BE49-F238E27FC236}">
                    <a16:creationId xmlns:a16="http://schemas.microsoft.com/office/drawing/2014/main" id="{5679C237-80B5-164F-BDED-9949A0DB9BFC}"/>
                  </a:ext>
                </a:extLst>
              </p:cNvPr>
              <p:cNvSpPr txBox="1">
                <a:spLocks noRot="1" noChangeAspect="1" noMove="1" noResize="1" noEditPoints="1" noAdjustHandles="1" noChangeArrowheads="1" noChangeShapeType="1" noTextEdit="1"/>
              </p:cNvSpPr>
              <p:nvPr/>
            </p:nvSpPr>
            <p:spPr>
              <a:xfrm>
                <a:off x="4759905" y="3851146"/>
                <a:ext cx="2109103" cy="430887"/>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92602C71-A204-9542-A885-9EF8EC5F46A3}"/>
                  </a:ext>
                </a:extLst>
              </p:cNvPr>
              <p:cNvSpPr txBox="1"/>
              <p:nvPr/>
            </p:nvSpPr>
            <p:spPr>
              <a:xfrm>
                <a:off x="7640225" y="3851146"/>
                <a:ext cx="23768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=0,4</m:t>
                      </m:r>
                    </m:oMath>
                  </m:oMathPara>
                </a14:m>
                <a:endParaRPr lang="es-CO" sz="2800" b="0" dirty="0"/>
              </a:p>
            </p:txBody>
          </p:sp>
        </mc:Choice>
        <mc:Fallback xmlns="">
          <p:sp>
            <p:nvSpPr>
              <p:cNvPr id="35" name="CuadroTexto 34">
                <a:extLst>
                  <a:ext uri="{FF2B5EF4-FFF2-40B4-BE49-F238E27FC236}">
                    <a16:creationId xmlns:a16="http://schemas.microsoft.com/office/drawing/2014/main" id="{92602C71-A204-9542-A885-9EF8EC5F46A3}"/>
                  </a:ext>
                </a:extLst>
              </p:cNvPr>
              <p:cNvSpPr txBox="1">
                <a:spLocks noRot="1" noChangeAspect="1" noMove="1" noResize="1" noEditPoints="1" noAdjustHandles="1" noChangeArrowheads="1" noChangeShapeType="1" noTextEdit="1"/>
              </p:cNvSpPr>
              <p:nvPr/>
            </p:nvSpPr>
            <p:spPr>
              <a:xfrm>
                <a:off x="7640225" y="3851146"/>
                <a:ext cx="2376805" cy="430887"/>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8F8FF18D-CD2E-904C-80F6-3189791EC364}"/>
                  </a:ext>
                </a:extLst>
              </p:cNvPr>
              <p:cNvSpPr txBox="1"/>
              <p:nvPr/>
            </p:nvSpPr>
            <p:spPr>
              <a:xfrm>
                <a:off x="2291843" y="3847924"/>
                <a:ext cx="17756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=0,2</m:t>
                      </m:r>
                    </m:oMath>
                  </m:oMathPara>
                </a14:m>
                <a:endParaRPr lang="es-CO" sz="2800" b="0" dirty="0"/>
              </a:p>
            </p:txBody>
          </p:sp>
        </mc:Choice>
        <mc:Fallback xmlns="">
          <p:sp>
            <p:nvSpPr>
              <p:cNvPr id="36" name="CuadroTexto 35">
                <a:extLst>
                  <a:ext uri="{FF2B5EF4-FFF2-40B4-BE49-F238E27FC236}">
                    <a16:creationId xmlns:a16="http://schemas.microsoft.com/office/drawing/2014/main" id="{8F8FF18D-CD2E-904C-80F6-3189791EC364}"/>
                  </a:ext>
                </a:extLst>
              </p:cNvPr>
              <p:cNvSpPr txBox="1">
                <a:spLocks noRot="1" noChangeAspect="1" noMove="1" noResize="1" noEditPoints="1" noAdjustHandles="1" noChangeArrowheads="1" noChangeShapeType="1" noTextEdit="1"/>
              </p:cNvSpPr>
              <p:nvPr/>
            </p:nvSpPr>
            <p:spPr>
              <a:xfrm>
                <a:off x="2291843" y="3847924"/>
                <a:ext cx="1775679" cy="430887"/>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C02F7F44-0524-A54F-A2AB-3B6851E38794}"/>
                  </a:ext>
                </a:extLst>
              </p:cNvPr>
              <p:cNvSpPr txBox="1"/>
              <p:nvPr/>
            </p:nvSpPr>
            <p:spPr>
              <a:xfrm>
                <a:off x="4759905" y="4278811"/>
                <a:ext cx="23768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0070C0"/>
                              </a:solidFill>
                              <a:latin typeface="Cambria Math" panose="02040503050406030204" pitchFamily="18" charset="0"/>
                              <a:ea typeface="Cambria Math" panose="02040503050406030204" pitchFamily="18" charset="0"/>
                            </a:rPr>
                            <m:t>¬</m:t>
                          </m:r>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=0,1</m:t>
                      </m:r>
                    </m:oMath>
                  </m:oMathPara>
                </a14:m>
                <a:endParaRPr lang="es-CO" sz="2800" b="0" dirty="0"/>
              </a:p>
            </p:txBody>
          </p:sp>
        </mc:Choice>
        <mc:Fallback xmlns="">
          <p:sp>
            <p:nvSpPr>
              <p:cNvPr id="37" name="CuadroTexto 36">
                <a:extLst>
                  <a:ext uri="{FF2B5EF4-FFF2-40B4-BE49-F238E27FC236}">
                    <a16:creationId xmlns:a16="http://schemas.microsoft.com/office/drawing/2014/main" id="{C02F7F44-0524-A54F-A2AB-3B6851E38794}"/>
                  </a:ext>
                </a:extLst>
              </p:cNvPr>
              <p:cNvSpPr txBox="1">
                <a:spLocks noRot="1" noChangeAspect="1" noMove="1" noResize="1" noEditPoints="1" noAdjustHandles="1" noChangeArrowheads="1" noChangeShapeType="1" noTextEdit="1"/>
              </p:cNvSpPr>
              <p:nvPr/>
            </p:nvSpPr>
            <p:spPr>
              <a:xfrm>
                <a:off x="4759905" y="4278811"/>
                <a:ext cx="2376805" cy="430887"/>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9061CEDC-5C50-1448-8DA8-A439E1520C16}"/>
                  </a:ext>
                </a:extLst>
              </p:cNvPr>
              <p:cNvSpPr txBox="1"/>
              <p:nvPr/>
            </p:nvSpPr>
            <p:spPr>
              <a:xfrm>
                <a:off x="7640225" y="4278811"/>
                <a:ext cx="26445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0070C0"/>
                              </a:solidFill>
                              <a:latin typeface="Cambria Math" panose="02040503050406030204" pitchFamily="18" charset="0"/>
                              <a:ea typeface="Cambria Math" panose="02040503050406030204" pitchFamily="18" charset="0"/>
                            </a:rPr>
                            <m:t>¬</m:t>
                          </m:r>
                          <m:r>
                            <a:rPr lang="es-CO" sz="2800" b="0" i="1" smtClean="0">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=0,6</m:t>
                      </m:r>
                    </m:oMath>
                  </m:oMathPara>
                </a14:m>
                <a:endParaRPr lang="es-CO" sz="2800" b="0" dirty="0"/>
              </a:p>
            </p:txBody>
          </p:sp>
        </mc:Choice>
        <mc:Fallback xmlns="">
          <p:sp>
            <p:nvSpPr>
              <p:cNvPr id="38" name="CuadroTexto 37">
                <a:extLst>
                  <a:ext uri="{FF2B5EF4-FFF2-40B4-BE49-F238E27FC236}">
                    <a16:creationId xmlns:a16="http://schemas.microsoft.com/office/drawing/2014/main" id="{9061CEDC-5C50-1448-8DA8-A439E1520C16}"/>
                  </a:ext>
                </a:extLst>
              </p:cNvPr>
              <p:cNvSpPr txBox="1">
                <a:spLocks noRot="1" noChangeAspect="1" noMove="1" noResize="1" noEditPoints="1" noAdjustHandles="1" noChangeArrowheads="1" noChangeShapeType="1" noTextEdit="1"/>
              </p:cNvSpPr>
              <p:nvPr/>
            </p:nvSpPr>
            <p:spPr>
              <a:xfrm>
                <a:off x="7640225" y="4278811"/>
                <a:ext cx="2644506" cy="430887"/>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566ECDF2-F39C-224F-9E94-679EE1EBAF5B}"/>
                  </a:ext>
                </a:extLst>
              </p:cNvPr>
              <p:cNvSpPr txBox="1"/>
              <p:nvPr/>
            </p:nvSpPr>
            <p:spPr>
              <a:xfrm>
                <a:off x="2291843" y="4275589"/>
                <a:ext cx="2043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=0,8</m:t>
                      </m:r>
                    </m:oMath>
                  </m:oMathPara>
                </a14:m>
                <a:endParaRPr lang="es-CO" sz="2800" b="0" dirty="0"/>
              </a:p>
            </p:txBody>
          </p:sp>
        </mc:Choice>
        <mc:Fallback xmlns="">
          <p:sp>
            <p:nvSpPr>
              <p:cNvPr id="39" name="CuadroTexto 38">
                <a:extLst>
                  <a:ext uri="{FF2B5EF4-FFF2-40B4-BE49-F238E27FC236}">
                    <a16:creationId xmlns:a16="http://schemas.microsoft.com/office/drawing/2014/main" id="{566ECDF2-F39C-224F-9E94-679EE1EBAF5B}"/>
                  </a:ext>
                </a:extLst>
              </p:cNvPr>
              <p:cNvSpPr txBox="1">
                <a:spLocks noRot="1" noChangeAspect="1" noMove="1" noResize="1" noEditPoints="1" noAdjustHandles="1" noChangeArrowheads="1" noChangeShapeType="1" noTextEdit="1"/>
              </p:cNvSpPr>
              <p:nvPr/>
            </p:nvSpPr>
            <p:spPr>
              <a:xfrm>
                <a:off x="2291843" y="4275589"/>
                <a:ext cx="2043380" cy="430887"/>
              </a:xfrm>
              <a:prstGeom prst="rect">
                <a:avLst/>
              </a:prstGeom>
              <a:blipFill>
                <a:blip r:embed="rId8"/>
                <a:stretch>
                  <a:fillRect/>
                </a:stretch>
              </a:blipFill>
            </p:spPr>
            <p:txBody>
              <a:bodyPr/>
              <a:lstStyle/>
              <a:p>
                <a:r>
                  <a:rPr lang="es-CO">
                    <a:noFill/>
                  </a:rPr>
                  <a:t> </a:t>
                </a:r>
              </a:p>
            </p:txBody>
          </p:sp>
        </mc:Fallback>
      </mc:AlternateContent>
      <p:sp>
        <p:nvSpPr>
          <p:cNvPr id="40" name="Rectángulo 39">
            <a:extLst>
              <a:ext uri="{FF2B5EF4-FFF2-40B4-BE49-F238E27FC236}">
                <a16:creationId xmlns:a16="http://schemas.microsoft.com/office/drawing/2014/main" id="{CF6FD4B0-7E37-0446-B6D7-F8E9C417BA86}"/>
              </a:ext>
            </a:extLst>
          </p:cNvPr>
          <p:cNvSpPr/>
          <p:nvPr/>
        </p:nvSpPr>
        <p:spPr bwMode="auto">
          <a:xfrm>
            <a:off x="2219835" y="3847923"/>
            <a:ext cx="2088232" cy="896035"/>
          </a:xfrm>
          <a:prstGeom prst="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41" name="Rectángulo 40">
            <a:extLst>
              <a:ext uri="{FF2B5EF4-FFF2-40B4-BE49-F238E27FC236}">
                <a16:creationId xmlns:a16="http://schemas.microsoft.com/office/drawing/2014/main" id="{FD309F72-9E27-C74F-969A-7C04E45979F2}"/>
              </a:ext>
            </a:extLst>
          </p:cNvPr>
          <p:cNvSpPr/>
          <p:nvPr/>
        </p:nvSpPr>
        <p:spPr bwMode="auto">
          <a:xfrm>
            <a:off x="4668107" y="3847922"/>
            <a:ext cx="2736304" cy="896035"/>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42" name="Rectángulo 41">
            <a:extLst>
              <a:ext uri="{FF2B5EF4-FFF2-40B4-BE49-F238E27FC236}">
                <a16:creationId xmlns:a16="http://schemas.microsoft.com/office/drawing/2014/main" id="{69BCC36C-F44D-9C46-9CFB-C08BBDDFD2F7}"/>
              </a:ext>
            </a:extLst>
          </p:cNvPr>
          <p:cNvSpPr/>
          <p:nvPr/>
        </p:nvSpPr>
        <p:spPr bwMode="auto">
          <a:xfrm>
            <a:off x="7557781" y="3847922"/>
            <a:ext cx="2736304" cy="896035"/>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BCF3A87C-FC3C-A940-B024-4AA70164D218}"/>
                  </a:ext>
                </a:extLst>
              </p:cNvPr>
              <p:cNvSpPr txBox="1"/>
              <p:nvPr/>
            </p:nvSpPr>
            <p:spPr>
              <a:xfrm>
                <a:off x="3638083" y="5209649"/>
                <a:ext cx="4915833" cy="135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e>
                          <m:r>
                            <a:rPr lang="es-CO" sz="2800" b="0" i="1" smtClean="0">
                              <a:solidFill>
                                <a:srgbClr val="0070C0"/>
                              </a:solidFill>
                              <a:latin typeface="Cambria Math" panose="02040503050406030204" pitchFamily="18" charset="0"/>
                            </a:rPr>
                            <m:t>𝑑</m:t>
                          </m:r>
                        </m:e>
                      </m:d>
                      <m:r>
                        <a:rPr lang="es-CO" sz="2800" b="0" i="1" smtClean="0">
                          <a:solidFill>
                            <a:schemeClr val="tx1"/>
                          </a:solidFill>
                          <a:latin typeface="Cambria Math" panose="02040503050406030204" pitchFamily="18" charset="0"/>
                        </a:rPr>
                        <m:t>=</m:t>
                      </m:r>
                      <m:f>
                        <m:fPr>
                          <m:ctrlPr>
                            <a:rPr lang="es-CO" sz="2800" b="0" i="1" smtClean="0">
                              <a:solidFill>
                                <a:schemeClr val="tx1"/>
                              </a:solidFill>
                              <a:latin typeface="Cambria Math" panose="02040503050406030204" pitchFamily="18" charset="0"/>
                            </a:rPr>
                          </m:ctrlPr>
                        </m:fPr>
                        <m:num>
                          <m:r>
                            <a:rPr lang="es-CO" sz="2800" b="0" i="1" smtClean="0">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m:t>
                          </m:r>
                          <m:r>
                            <a:rPr lang="es-CO" sz="2800" b="0" i="1">
                              <a:solidFill>
                                <a:schemeClr val="tx1"/>
                              </a:solidFill>
                              <a:latin typeface="Cambria Math" panose="02040503050406030204" pitchFamily="18" charset="0"/>
                            </a:rPr>
                            <m:t>𝑃</m:t>
                          </m:r>
                          <m:d>
                            <m:dPr>
                              <m:ctrlPr>
                                <a:rPr lang="es-CO" sz="2800" b="0" i="1">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d>
                        </m:num>
                        <m:den>
                          <m:nary>
                            <m:naryPr>
                              <m:chr m:val="∑"/>
                              <m:subHide m:val="on"/>
                              <m:supHide m:val="on"/>
                              <m:ctrlPr>
                                <a:rPr lang="es-CO" sz="2800" b="0" i="1" smtClean="0">
                                  <a:solidFill>
                                    <a:schemeClr val="tx1"/>
                                  </a:solidFill>
                                  <a:latin typeface="Cambria Math" panose="02040503050406030204" pitchFamily="18" charset="0"/>
                                </a:rPr>
                              </m:ctrlPr>
                            </m:naryPr>
                            <m:sub/>
                            <m:sup/>
                            <m:e>
                              <m:m>
                                <m:mPr>
                                  <m:mcs>
                                    <m:mc>
                                      <m:mcPr>
                                        <m:count m:val="1"/>
                                        <m:mcJc m:val="center"/>
                                      </m:mcPr>
                                    </m:mc>
                                  </m:mcs>
                                  <m:ctrlPr>
                                    <a:rPr lang="es-CO" sz="2800" b="0" i="1" smtClean="0">
                                      <a:solidFill>
                                        <a:schemeClr val="tx1"/>
                                      </a:solidFill>
                                      <a:latin typeface="Cambria Math" panose="02040503050406030204" pitchFamily="18" charset="0"/>
                                    </a:rPr>
                                  </m:ctrlPr>
                                </m:mPr>
                                <m:mr>
                                  <m:e>
                                    <m:d>
                                      <m:dPr>
                                        <m:begChr m:val="["/>
                                        <m:endChr m:val="]"/>
                                        <m:ctrlPr>
                                          <a:rPr lang="es-CO" sz="2800" b="0" i="1">
                                            <a:latin typeface="Cambria Math" panose="02040503050406030204" pitchFamily="18" charset="0"/>
                                          </a:rPr>
                                        </m:ctrlPr>
                                      </m:dPr>
                                      <m:e>
                                        <m:r>
                                          <a:rPr lang="es-CO" sz="2800" b="0" i="1">
                                            <a:latin typeface="Cambria Math" panose="02040503050406030204" pitchFamily="18" charset="0"/>
                                          </a:rPr>
                                          <m:t>𝑃</m:t>
                                        </m:r>
                                        <m:d>
                                          <m:dPr>
                                            <m:ctrlPr>
                                              <a:rPr lang="es-CO" sz="2800" b="0" i="1">
                                                <a:latin typeface="Cambria Math" panose="02040503050406030204" pitchFamily="18" charset="0"/>
                                              </a:rPr>
                                            </m:ctrlPr>
                                          </m:dPr>
                                          <m:e>
                                            <m:r>
                                              <a:rPr lang="es-CO" sz="2800" b="0" i="1">
                                                <a:solidFill>
                                                  <a:srgbClr val="0070C0"/>
                                                </a:solidFill>
                                                <a:latin typeface="Cambria Math" panose="02040503050406030204" pitchFamily="18" charset="0"/>
                                              </a:rPr>
                                              <m:t>𝑑</m:t>
                                            </m:r>
                                          </m:e>
                                          <m:e>
                                            <m:r>
                                              <a:rPr lang="es-CO" sz="2800" b="0" i="1">
                                                <a:solidFill>
                                                  <a:srgbClr val="C00000"/>
                                                </a:solidFill>
                                                <a:latin typeface="Cambria Math" panose="02040503050406030204" pitchFamily="18" charset="0"/>
                                              </a:rPr>
                                              <m:t>𝑔</m:t>
                                            </m:r>
                                          </m:e>
                                        </m:d>
                                        <m:r>
                                          <a:rPr lang="es-CO" sz="2800" b="0" i="1">
                                            <a:latin typeface="Cambria Math" panose="02040503050406030204" pitchFamily="18" charset="0"/>
                                          </a:rPr>
                                          <m:t>∗</m:t>
                                        </m:r>
                                        <m:r>
                                          <a:rPr lang="es-CO" sz="2800" b="0" i="1">
                                            <a:latin typeface="Cambria Math" panose="02040503050406030204" pitchFamily="18" charset="0"/>
                                          </a:rPr>
                                          <m:t>𝑃</m:t>
                                        </m:r>
                                        <m:d>
                                          <m:dPr>
                                            <m:ctrlPr>
                                              <a:rPr lang="es-CO" sz="2800" b="0" i="1">
                                                <a:latin typeface="Cambria Math" panose="02040503050406030204" pitchFamily="18" charset="0"/>
                                              </a:rPr>
                                            </m:ctrlPr>
                                          </m:dPr>
                                          <m:e>
                                            <m:r>
                                              <a:rPr lang="es-CO" sz="2800" b="0" i="1">
                                                <a:solidFill>
                                                  <a:srgbClr val="C00000"/>
                                                </a:solidFill>
                                                <a:latin typeface="Cambria Math" panose="02040503050406030204" pitchFamily="18" charset="0"/>
                                              </a:rPr>
                                              <m:t>𝑔</m:t>
                                            </m:r>
                                          </m:e>
                                        </m:d>
                                      </m:e>
                                    </m:d>
                                  </m:e>
                                </m:mr>
                                <m:mr>
                                  <m:e>
                                    <m:d>
                                      <m:dPr>
                                        <m:begChr m:val="["/>
                                        <m:endChr m:val="]"/>
                                        <m:ctrlPr>
                                          <a:rPr lang="es-CO" sz="2800" b="0" i="1">
                                            <a:latin typeface="Cambria Math" panose="02040503050406030204" pitchFamily="18" charset="0"/>
                                          </a:rPr>
                                        </m:ctrlPr>
                                      </m:dPr>
                                      <m:e>
                                        <m:r>
                                          <a:rPr lang="es-CO" sz="2800" b="0" i="1">
                                            <a:latin typeface="Cambria Math" panose="02040503050406030204" pitchFamily="18" charset="0"/>
                                          </a:rPr>
                                          <m:t>𝑃</m:t>
                                        </m:r>
                                        <m:d>
                                          <m:dPr>
                                            <m:ctrlPr>
                                              <a:rPr lang="es-CO" sz="2800" b="0" i="1">
                                                <a:latin typeface="Cambria Math" panose="02040503050406030204" pitchFamily="18" charset="0"/>
                                              </a:rPr>
                                            </m:ctrlPr>
                                          </m:dPr>
                                          <m:e>
                                            <m:r>
                                              <a:rPr lang="es-CO" sz="2800" b="0" i="1">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a:solidFill>
                                                  <a:srgbClr val="C00000"/>
                                                </a:solidFill>
                                                <a:latin typeface="Cambria Math" panose="02040503050406030204" pitchFamily="18" charset="0"/>
                                              </a:rPr>
                                              <m:t>𝑔</m:t>
                                            </m:r>
                                          </m:e>
                                        </m:d>
                                        <m:r>
                                          <a:rPr lang="es-CO" sz="2800" b="0" i="1">
                                            <a:latin typeface="Cambria Math" panose="02040503050406030204" pitchFamily="18" charset="0"/>
                                          </a:rPr>
                                          <m:t>∗</m:t>
                                        </m:r>
                                        <m:r>
                                          <a:rPr lang="es-CO" sz="2800" b="0" i="1">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C00000"/>
                                                </a:solidFill>
                                                <a:latin typeface="Cambria Math" panose="02040503050406030204" pitchFamily="18" charset="0"/>
                                                <a:ea typeface="Cambria Math" panose="02040503050406030204" pitchFamily="18" charset="0"/>
                                              </a:rPr>
                                              <m:t>¬</m:t>
                                            </m:r>
                                            <m:r>
                                              <a:rPr lang="es-CO" sz="2800" b="0" i="1">
                                                <a:solidFill>
                                                  <a:srgbClr val="C00000"/>
                                                </a:solidFill>
                                                <a:latin typeface="Cambria Math" panose="02040503050406030204" pitchFamily="18" charset="0"/>
                                              </a:rPr>
                                              <m:t>𝑔</m:t>
                                            </m:r>
                                          </m:e>
                                        </m:d>
                                      </m:e>
                                    </m:d>
                                  </m:e>
                                </m:mr>
                              </m:m>
                            </m:e>
                          </m:nary>
                        </m:den>
                      </m:f>
                    </m:oMath>
                  </m:oMathPara>
                </a14:m>
                <a:endParaRPr lang="es-CO" sz="2800" b="0" i="1" dirty="0"/>
              </a:p>
            </p:txBody>
          </p:sp>
        </mc:Choice>
        <mc:Fallback xmlns="">
          <p:sp>
            <p:nvSpPr>
              <p:cNvPr id="45" name="CuadroTexto 44">
                <a:extLst>
                  <a:ext uri="{FF2B5EF4-FFF2-40B4-BE49-F238E27FC236}">
                    <a16:creationId xmlns:a16="http://schemas.microsoft.com/office/drawing/2014/main" id="{BCF3A87C-FC3C-A940-B024-4AA70164D218}"/>
                  </a:ext>
                </a:extLst>
              </p:cNvPr>
              <p:cNvSpPr txBox="1">
                <a:spLocks noRot="1" noChangeAspect="1" noMove="1" noResize="1" noEditPoints="1" noAdjustHandles="1" noChangeArrowheads="1" noChangeShapeType="1" noTextEdit="1"/>
              </p:cNvSpPr>
              <p:nvPr/>
            </p:nvSpPr>
            <p:spPr>
              <a:xfrm>
                <a:off x="3638083" y="5209649"/>
                <a:ext cx="4915833" cy="1358513"/>
              </a:xfrm>
              <a:prstGeom prst="rect">
                <a:avLst/>
              </a:prstGeom>
              <a:blipFill>
                <a:blip r:embed="rId12"/>
                <a:stretch>
                  <a:fillRect l="-1289" t="-1869" b="-63551"/>
                </a:stretch>
              </a:blipFill>
            </p:spPr>
            <p:txBody>
              <a:bodyPr/>
              <a:lstStyle/>
              <a:p>
                <a:r>
                  <a:rPr lang="es-CO">
                    <a:noFill/>
                  </a:rPr>
                  <a:t> </a:t>
                </a:r>
              </a:p>
            </p:txBody>
          </p:sp>
        </mc:Fallback>
      </mc:AlternateContent>
      <p:sp>
        <p:nvSpPr>
          <p:cNvPr id="27" name="Elipse 26">
            <a:extLst>
              <a:ext uri="{FF2B5EF4-FFF2-40B4-BE49-F238E27FC236}">
                <a16:creationId xmlns:a16="http://schemas.microsoft.com/office/drawing/2014/main" id="{A48CBD69-F9C8-F64B-93CA-745736FF6E9B}"/>
              </a:ext>
            </a:extLst>
          </p:cNvPr>
          <p:cNvSpPr/>
          <p:nvPr/>
        </p:nvSpPr>
        <p:spPr bwMode="auto">
          <a:xfrm>
            <a:off x="3937444" y="2605658"/>
            <a:ext cx="1330468" cy="864096"/>
          </a:xfrm>
          <a:prstGeom prst="ellipse">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28" name="Elipse 27">
            <a:extLst>
              <a:ext uri="{FF2B5EF4-FFF2-40B4-BE49-F238E27FC236}">
                <a16:creationId xmlns:a16="http://schemas.microsoft.com/office/drawing/2014/main" id="{E7F92344-27BA-CC46-84AF-BD86ADDDAA23}"/>
              </a:ext>
            </a:extLst>
          </p:cNvPr>
          <p:cNvSpPr/>
          <p:nvPr/>
        </p:nvSpPr>
        <p:spPr bwMode="auto">
          <a:xfrm>
            <a:off x="6096000" y="2605658"/>
            <a:ext cx="2665980" cy="864096"/>
          </a:xfrm>
          <a:prstGeom prst="ellipse">
            <a:avLst/>
          </a:prstGeom>
          <a:solidFill>
            <a:schemeClr val="bg1"/>
          </a:solidFill>
          <a:ln w="5715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29" name="Conector recto de flecha 28">
            <a:extLst>
              <a:ext uri="{FF2B5EF4-FFF2-40B4-BE49-F238E27FC236}">
                <a16:creationId xmlns:a16="http://schemas.microsoft.com/office/drawing/2014/main" id="{340C0079-E5C9-AF49-8DB2-8351E37A7A09}"/>
              </a:ext>
            </a:extLst>
          </p:cNvPr>
          <p:cNvCxnSpPr>
            <a:stCxn id="28" idx="2"/>
            <a:endCxn id="27" idx="6"/>
          </p:cNvCxnSpPr>
          <p:nvPr/>
        </p:nvCxnSpPr>
        <p:spPr bwMode="auto">
          <a:xfrm flipH="1">
            <a:off x="5267912" y="3037706"/>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E177F140-B396-784F-A68E-840002B31D92}"/>
                  </a:ext>
                </a:extLst>
              </p:cNvPr>
              <p:cNvSpPr txBox="1"/>
              <p:nvPr/>
            </p:nvSpPr>
            <p:spPr>
              <a:xfrm>
                <a:off x="4505759" y="2741197"/>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𝐶</m:t>
                      </m:r>
                    </m:oMath>
                  </m:oMathPara>
                </a14:m>
                <a:endParaRPr lang="es-CO" sz="2800" b="0" i="1" dirty="0"/>
              </a:p>
            </p:txBody>
          </p:sp>
        </mc:Choice>
        <mc:Fallback xmlns="">
          <p:sp>
            <p:nvSpPr>
              <p:cNvPr id="30" name="CuadroTexto 29">
                <a:extLst>
                  <a:ext uri="{FF2B5EF4-FFF2-40B4-BE49-F238E27FC236}">
                    <a16:creationId xmlns:a16="http://schemas.microsoft.com/office/drawing/2014/main" id="{E177F140-B396-784F-A68E-840002B31D92}"/>
                  </a:ext>
                </a:extLst>
              </p:cNvPr>
              <p:cNvSpPr txBox="1">
                <a:spLocks noRot="1" noChangeAspect="1" noMove="1" noResize="1" noEditPoints="1" noAdjustHandles="1" noChangeArrowheads="1" noChangeShapeType="1" noTextEdit="1"/>
              </p:cNvSpPr>
              <p:nvPr/>
            </p:nvSpPr>
            <p:spPr>
              <a:xfrm>
                <a:off x="4505759" y="2741197"/>
                <a:ext cx="312330" cy="430887"/>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7400A60D-E5D0-4746-B99D-58E42A5CA417}"/>
                  </a:ext>
                </a:extLst>
              </p:cNvPr>
              <p:cNvSpPr txBox="1"/>
              <p:nvPr/>
            </p:nvSpPr>
            <p:spPr>
              <a:xfrm>
                <a:off x="7344943" y="2762763"/>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a:rPr>
                        <m:t>𝑥</m:t>
                      </m:r>
                    </m:oMath>
                  </m:oMathPara>
                </a14:m>
                <a:endParaRPr lang="es-CO" sz="2800" b="0" i="1" dirty="0"/>
              </a:p>
            </p:txBody>
          </p:sp>
        </mc:Choice>
        <mc:Fallback xmlns="">
          <p:sp>
            <p:nvSpPr>
              <p:cNvPr id="32" name="CuadroTexto 31">
                <a:extLst>
                  <a:ext uri="{FF2B5EF4-FFF2-40B4-BE49-F238E27FC236}">
                    <a16:creationId xmlns:a16="http://schemas.microsoft.com/office/drawing/2014/main" id="{7400A60D-E5D0-4746-B99D-58E42A5CA417}"/>
                  </a:ext>
                </a:extLst>
              </p:cNvPr>
              <p:cNvSpPr txBox="1">
                <a:spLocks noRot="1" noChangeAspect="1" noMove="1" noResize="1" noEditPoints="1" noAdjustHandles="1" noChangeArrowheads="1" noChangeShapeType="1" noTextEdit="1"/>
              </p:cNvSpPr>
              <p:nvPr/>
            </p:nvSpPr>
            <p:spPr>
              <a:xfrm>
                <a:off x="7344943" y="2762763"/>
                <a:ext cx="283411" cy="430887"/>
              </a:xfrm>
              <a:prstGeom prst="rect">
                <a:avLst/>
              </a:prstGeom>
              <a:blipFill>
                <a:blip r:embed="rId14"/>
                <a:stretch>
                  <a:fillRect/>
                </a:stretch>
              </a:blipFill>
            </p:spPr>
            <p:txBody>
              <a:bodyPr/>
              <a:lstStyle/>
              <a:p>
                <a:r>
                  <a:rPr lang="es-CO">
                    <a:noFill/>
                  </a:rPr>
                  <a:t> </a:t>
                </a:r>
              </a:p>
            </p:txBody>
          </p:sp>
        </mc:Fallback>
      </mc:AlternateContent>
      <p:sp>
        <p:nvSpPr>
          <p:cNvPr id="46" name="Elipse 45">
            <a:extLst>
              <a:ext uri="{FF2B5EF4-FFF2-40B4-BE49-F238E27FC236}">
                <a16:creationId xmlns:a16="http://schemas.microsoft.com/office/drawing/2014/main" id="{A9801941-11EB-CB4A-9BC2-2121B693AD2B}"/>
              </a:ext>
            </a:extLst>
          </p:cNvPr>
          <p:cNvSpPr/>
          <p:nvPr/>
        </p:nvSpPr>
        <p:spPr bwMode="auto">
          <a:xfrm>
            <a:off x="3937444" y="2605658"/>
            <a:ext cx="1330468" cy="864096"/>
          </a:xfrm>
          <a:prstGeom prst="ellipse">
            <a:avLst/>
          </a:prstGeom>
          <a:solidFill>
            <a:schemeClr val="bg1"/>
          </a:solid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47" name="Elipse 46">
            <a:extLst>
              <a:ext uri="{FF2B5EF4-FFF2-40B4-BE49-F238E27FC236}">
                <a16:creationId xmlns:a16="http://schemas.microsoft.com/office/drawing/2014/main" id="{093F986B-3CEC-494D-990B-23FD3BE19D08}"/>
              </a:ext>
            </a:extLst>
          </p:cNvPr>
          <p:cNvSpPr/>
          <p:nvPr/>
        </p:nvSpPr>
        <p:spPr bwMode="auto">
          <a:xfrm>
            <a:off x="6096000" y="2605658"/>
            <a:ext cx="2665980" cy="864096"/>
          </a:xfrm>
          <a:prstGeom prst="ellipse">
            <a:avLst/>
          </a:prstGeom>
          <a:solidFill>
            <a:schemeClr val="bg1"/>
          </a:solid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48" name="Conector recto de flecha 47">
            <a:extLst>
              <a:ext uri="{FF2B5EF4-FFF2-40B4-BE49-F238E27FC236}">
                <a16:creationId xmlns:a16="http://schemas.microsoft.com/office/drawing/2014/main" id="{C7D443BA-121C-9B4D-9641-A03643B91477}"/>
              </a:ext>
            </a:extLst>
          </p:cNvPr>
          <p:cNvCxnSpPr>
            <a:stCxn id="47" idx="2"/>
            <a:endCxn id="46" idx="6"/>
          </p:cNvCxnSpPr>
          <p:nvPr/>
        </p:nvCxnSpPr>
        <p:spPr bwMode="auto">
          <a:xfrm flipH="1">
            <a:off x="5267912" y="3037706"/>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p:sp>
        <p:nvSpPr>
          <p:cNvPr id="49" name="CuadroTexto 48">
            <a:extLst>
              <a:ext uri="{FF2B5EF4-FFF2-40B4-BE49-F238E27FC236}">
                <a16:creationId xmlns:a16="http://schemas.microsoft.com/office/drawing/2014/main" id="{A5340350-3B81-D044-8625-2935A9717A79}"/>
              </a:ext>
            </a:extLst>
          </p:cNvPr>
          <p:cNvSpPr txBox="1"/>
          <p:nvPr/>
        </p:nvSpPr>
        <p:spPr>
          <a:xfrm>
            <a:off x="3760858" y="2173610"/>
            <a:ext cx="4842992" cy="400110"/>
          </a:xfrm>
          <a:prstGeom prst="rect">
            <a:avLst/>
          </a:prstGeom>
          <a:noFill/>
        </p:spPr>
        <p:txBody>
          <a:bodyPr wrap="none" rtlCol="0">
            <a:spAutoFit/>
          </a:bodyPr>
          <a:lstStyle/>
          <a:p>
            <a:r>
              <a:rPr lang="es-CO" sz="2000" dirty="0">
                <a:solidFill>
                  <a:srgbClr val="C00000"/>
                </a:solidFill>
              </a:rPr>
              <a:t>Posible Causa</a:t>
            </a:r>
            <a:r>
              <a:rPr lang="es-CO" sz="2000" dirty="0"/>
              <a:t>                  </a:t>
            </a:r>
            <a:r>
              <a:rPr lang="es-CO" sz="2000" dirty="0">
                <a:solidFill>
                  <a:srgbClr val="0070C0"/>
                </a:solidFill>
              </a:rPr>
              <a:t>Evidencia Observable</a:t>
            </a:r>
          </a:p>
        </p:txBody>
      </p:sp>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61DAAF44-40FA-8449-8C94-91E88ECE07FD}"/>
                  </a:ext>
                </a:extLst>
              </p:cNvPr>
              <p:cNvSpPr txBox="1"/>
              <p:nvPr/>
            </p:nvSpPr>
            <p:spPr>
              <a:xfrm>
                <a:off x="4232577" y="2821682"/>
                <a:ext cx="643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C00000"/>
                          </a:solidFill>
                          <a:latin typeface="Cambria Math" panose="02040503050406030204" pitchFamily="18" charset="0"/>
                        </a:rPr>
                        <m:t>𝐺𝑟𝑖𝑝</m:t>
                      </m:r>
                      <m:r>
                        <a:rPr lang="es-ES" b="0" i="1" smtClean="0">
                          <a:solidFill>
                            <a:srgbClr val="C00000"/>
                          </a:solidFill>
                          <a:latin typeface="Cambria Math" panose="02040503050406030204" pitchFamily="18" charset="0"/>
                        </a:rPr>
                        <m:t>𝑎</m:t>
                      </m:r>
                    </m:oMath>
                  </m:oMathPara>
                </a14:m>
                <a:endParaRPr lang="es-CO" sz="2800" b="0" i="1" dirty="0"/>
              </a:p>
            </p:txBody>
          </p:sp>
        </mc:Choice>
        <mc:Fallback xmlns="">
          <p:sp>
            <p:nvSpPr>
              <p:cNvPr id="50" name="CuadroTexto 49">
                <a:extLst>
                  <a:ext uri="{FF2B5EF4-FFF2-40B4-BE49-F238E27FC236}">
                    <a16:creationId xmlns:a16="http://schemas.microsoft.com/office/drawing/2014/main" id="{61DAAF44-40FA-8449-8C94-91E88ECE07FD}"/>
                  </a:ext>
                </a:extLst>
              </p:cNvPr>
              <p:cNvSpPr txBox="1">
                <a:spLocks noRot="1" noChangeAspect="1" noMove="1" noResize="1" noEditPoints="1" noAdjustHandles="1" noChangeArrowheads="1" noChangeShapeType="1" noTextEdit="1"/>
              </p:cNvSpPr>
              <p:nvPr/>
            </p:nvSpPr>
            <p:spPr>
              <a:xfrm>
                <a:off x="4232577" y="2821682"/>
                <a:ext cx="643638" cy="276999"/>
              </a:xfrm>
              <a:prstGeom prst="rect">
                <a:avLst/>
              </a:prstGeom>
              <a:blipFill>
                <a:blip r:embed="rId15"/>
                <a:stretch>
                  <a:fillRect l="-12264" t="-2222" r="-4717" b="-3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7D6E6A53-7F43-FD45-BE30-7D27A9309A70}"/>
                  </a:ext>
                </a:extLst>
              </p:cNvPr>
              <p:cNvSpPr txBox="1"/>
              <p:nvPr/>
            </p:nvSpPr>
            <p:spPr>
              <a:xfrm>
                <a:off x="6318798" y="2843248"/>
                <a:ext cx="23357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0070C0"/>
                          </a:solidFill>
                          <a:latin typeface="Cambria Math" panose="02040503050406030204" pitchFamily="18" charset="0"/>
                        </a:rPr>
                        <m:t>𝐷𝑜𝑙𝑜𝑟</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𝑑𝑒</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𝐶𝑎𝑏𝑒𝑧𝑎</m:t>
                      </m:r>
                    </m:oMath>
                  </m:oMathPara>
                </a14:m>
                <a:endParaRPr lang="es-CO" b="0" i="1" dirty="0"/>
              </a:p>
            </p:txBody>
          </p:sp>
        </mc:Choice>
        <mc:Fallback xmlns="">
          <p:sp>
            <p:nvSpPr>
              <p:cNvPr id="51" name="CuadroTexto 50">
                <a:extLst>
                  <a:ext uri="{FF2B5EF4-FFF2-40B4-BE49-F238E27FC236}">
                    <a16:creationId xmlns:a16="http://schemas.microsoft.com/office/drawing/2014/main" id="{7D6E6A53-7F43-FD45-BE30-7D27A9309A70}"/>
                  </a:ext>
                </a:extLst>
              </p:cNvPr>
              <p:cNvSpPr txBox="1">
                <a:spLocks noRot="1" noChangeAspect="1" noMove="1" noResize="1" noEditPoints="1" noAdjustHandles="1" noChangeArrowheads="1" noChangeShapeType="1" noTextEdit="1"/>
              </p:cNvSpPr>
              <p:nvPr/>
            </p:nvSpPr>
            <p:spPr>
              <a:xfrm>
                <a:off x="6318798" y="2843248"/>
                <a:ext cx="2335704" cy="369332"/>
              </a:xfrm>
              <a:prstGeom prst="rect">
                <a:avLst/>
              </a:prstGeom>
              <a:blipFill>
                <a:blip r:embed="rId16"/>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818973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 Regla de </a:t>
            </a:r>
            <a:r>
              <a:rPr lang="es-CO" altLang="es-CO" b="0" dirty="0" err="1">
                <a:solidFill>
                  <a:schemeClr val="accent4">
                    <a:lumMod val="75000"/>
                  </a:schemeClr>
                </a:solidFill>
                <a:effectLst>
                  <a:outerShdw blurRad="38100" dist="38100" dir="2700000" algn="tl">
                    <a:srgbClr val="000000">
                      <a:alpha val="43137"/>
                    </a:srgbClr>
                  </a:outerShdw>
                </a:effectLst>
              </a:rPr>
              <a:t>Bayes</a:t>
            </a:r>
            <a:endParaRPr kumimoji="0" lang="es-ES" altLang="es-CO" sz="4000" b="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48A52E3A-0E41-6F4F-9D65-31DC85AEA77F}"/>
                  </a:ext>
                </a:extLst>
              </p:cNvPr>
              <p:cNvSpPr txBox="1"/>
              <p:nvPr/>
            </p:nvSpPr>
            <p:spPr>
              <a:xfrm>
                <a:off x="2824282" y="5234676"/>
                <a:ext cx="6348982" cy="885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e>
                          <m:r>
                            <a:rPr lang="es-CO" sz="2800" b="0" i="1" smtClean="0">
                              <a:solidFill>
                                <a:srgbClr val="0070C0"/>
                              </a:solidFill>
                              <a:latin typeface="Cambria Math" panose="02040503050406030204" pitchFamily="18" charset="0"/>
                            </a:rPr>
                            <m:t>𝑑</m:t>
                          </m:r>
                        </m:e>
                      </m:d>
                      <m:r>
                        <a:rPr lang="es-CO" sz="2800" b="0" i="1" smtClean="0">
                          <a:solidFill>
                            <a:schemeClr val="tx1"/>
                          </a:solidFill>
                          <a:latin typeface="Cambria Math" panose="02040503050406030204" pitchFamily="18" charset="0"/>
                        </a:rPr>
                        <m:t>=</m:t>
                      </m:r>
                      <m:f>
                        <m:fPr>
                          <m:ctrlPr>
                            <a:rPr lang="es-CO" sz="2800" b="0" i="1" smtClean="0">
                              <a:solidFill>
                                <a:schemeClr val="tx1"/>
                              </a:solidFill>
                              <a:latin typeface="Cambria Math" panose="02040503050406030204" pitchFamily="18" charset="0"/>
                            </a:rPr>
                          </m:ctrlPr>
                        </m:fPr>
                        <m:num>
                          <m:r>
                            <a:rPr lang="es-CO" sz="2800" b="0" i="1" smtClean="0">
                              <a:solidFill>
                                <a:schemeClr val="tx1"/>
                              </a:solidFill>
                              <a:latin typeface="Cambria Math" panose="02040503050406030204" pitchFamily="18" charset="0"/>
                            </a:rPr>
                            <m:t>0,9∗0,2</m:t>
                          </m:r>
                        </m:num>
                        <m:den>
                          <m:d>
                            <m:dPr>
                              <m:ctrlPr>
                                <a:rPr lang="es-CO" sz="2800" b="0" i="1">
                                  <a:latin typeface="Cambria Math" panose="02040503050406030204" pitchFamily="18" charset="0"/>
                                </a:rPr>
                              </m:ctrlPr>
                            </m:dPr>
                            <m:e>
                              <m:r>
                                <a:rPr lang="es-CO" sz="2800" b="0" i="1">
                                  <a:latin typeface="Cambria Math" panose="02040503050406030204" pitchFamily="18" charset="0"/>
                                </a:rPr>
                                <m:t>0,9∗0,2</m:t>
                              </m:r>
                            </m:e>
                          </m:d>
                          <m:r>
                            <a:rPr lang="es-CO" sz="2800" b="0" i="1" smtClean="0">
                              <a:latin typeface="Cambria Math" panose="02040503050406030204" pitchFamily="18" charset="0"/>
                            </a:rPr>
                            <m:t>+(0,4∗0,8)</m:t>
                          </m:r>
                        </m:den>
                      </m:f>
                      <m:r>
                        <a:rPr lang="es-CO" sz="2800" b="0" i="1" smtClean="0">
                          <a:solidFill>
                            <a:schemeClr val="tx1"/>
                          </a:solidFill>
                          <a:latin typeface="Cambria Math" panose="02040503050406030204" pitchFamily="18" charset="0"/>
                        </a:rPr>
                        <m:t>=0,36</m:t>
                      </m:r>
                    </m:oMath>
                  </m:oMathPara>
                </a14:m>
                <a:endParaRPr lang="es-CO" sz="2800" b="0" i="1" dirty="0"/>
              </a:p>
            </p:txBody>
          </p:sp>
        </mc:Choice>
        <mc:Fallback xmlns="">
          <p:sp>
            <p:nvSpPr>
              <p:cNvPr id="56" name="CuadroTexto 55">
                <a:extLst>
                  <a:ext uri="{FF2B5EF4-FFF2-40B4-BE49-F238E27FC236}">
                    <a16:creationId xmlns:a16="http://schemas.microsoft.com/office/drawing/2014/main" id="{48A52E3A-0E41-6F4F-9D65-31DC85AEA77F}"/>
                  </a:ext>
                </a:extLst>
              </p:cNvPr>
              <p:cNvSpPr txBox="1">
                <a:spLocks noRot="1" noChangeAspect="1" noMove="1" noResize="1" noEditPoints="1" noAdjustHandles="1" noChangeArrowheads="1" noChangeShapeType="1" noTextEdit="1"/>
              </p:cNvSpPr>
              <p:nvPr/>
            </p:nvSpPr>
            <p:spPr>
              <a:xfrm>
                <a:off x="2824282" y="5234676"/>
                <a:ext cx="6348982" cy="885884"/>
              </a:xfrm>
              <a:prstGeom prst="rect">
                <a:avLst/>
              </a:prstGeom>
              <a:blipFill>
                <a:blip r:embed="rId12"/>
                <a:stretch>
                  <a:fillRect l="-798" t="-2857" r="-798" b="-17143"/>
                </a:stretch>
              </a:blipFill>
            </p:spPr>
            <p:txBody>
              <a:bodyPr/>
              <a:lstStyle/>
              <a:p>
                <a:r>
                  <a:rPr lang="es-CO">
                    <a:noFill/>
                  </a:rPr>
                  <a:t> </a:t>
                </a:r>
              </a:p>
            </p:txBody>
          </p:sp>
        </mc:Fallback>
      </mc:AlternateContent>
      <p:sp>
        <p:nvSpPr>
          <p:cNvPr id="57" name="Elipse 56">
            <a:extLst>
              <a:ext uri="{FF2B5EF4-FFF2-40B4-BE49-F238E27FC236}">
                <a16:creationId xmlns:a16="http://schemas.microsoft.com/office/drawing/2014/main" id="{1626D304-2D74-4647-BA44-9D2C895C0072}"/>
              </a:ext>
            </a:extLst>
          </p:cNvPr>
          <p:cNvSpPr/>
          <p:nvPr/>
        </p:nvSpPr>
        <p:spPr bwMode="auto">
          <a:xfrm>
            <a:off x="8294843" y="5378692"/>
            <a:ext cx="946687" cy="576064"/>
          </a:xfrm>
          <a:prstGeom prst="ellipse">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26" name="Elipse 25">
            <a:extLst>
              <a:ext uri="{FF2B5EF4-FFF2-40B4-BE49-F238E27FC236}">
                <a16:creationId xmlns:a16="http://schemas.microsoft.com/office/drawing/2014/main" id="{A48CBD69-F9C8-F64B-93CA-745736FF6E9B}"/>
              </a:ext>
            </a:extLst>
          </p:cNvPr>
          <p:cNvSpPr/>
          <p:nvPr/>
        </p:nvSpPr>
        <p:spPr bwMode="auto">
          <a:xfrm>
            <a:off x="3937444" y="2605658"/>
            <a:ext cx="1330468" cy="864096"/>
          </a:xfrm>
          <a:prstGeom prst="ellipse">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33" name="Elipse 32">
            <a:extLst>
              <a:ext uri="{FF2B5EF4-FFF2-40B4-BE49-F238E27FC236}">
                <a16:creationId xmlns:a16="http://schemas.microsoft.com/office/drawing/2014/main" id="{E7F92344-27BA-CC46-84AF-BD86ADDDAA23}"/>
              </a:ext>
            </a:extLst>
          </p:cNvPr>
          <p:cNvSpPr/>
          <p:nvPr/>
        </p:nvSpPr>
        <p:spPr bwMode="auto">
          <a:xfrm>
            <a:off x="6096000" y="2605658"/>
            <a:ext cx="2665980" cy="864096"/>
          </a:xfrm>
          <a:prstGeom prst="ellipse">
            <a:avLst/>
          </a:prstGeom>
          <a:solidFill>
            <a:schemeClr val="bg1"/>
          </a:solidFill>
          <a:ln w="5715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34" name="Conector recto de flecha 33">
            <a:extLst>
              <a:ext uri="{FF2B5EF4-FFF2-40B4-BE49-F238E27FC236}">
                <a16:creationId xmlns:a16="http://schemas.microsoft.com/office/drawing/2014/main" id="{340C0079-E5C9-AF49-8DB2-8351E37A7A09}"/>
              </a:ext>
            </a:extLst>
          </p:cNvPr>
          <p:cNvCxnSpPr>
            <a:stCxn id="33" idx="2"/>
            <a:endCxn id="26" idx="6"/>
          </p:cNvCxnSpPr>
          <p:nvPr/>
        </p:nvCxnSpPr>
        <p:spPr bwMode="auto">
          <a:xfrm flipH="1">
            <a:off x="5267912" y="3037706"/>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E177F140-B396-784F-A68E-840002B31D92}"/>
                  </a:ext>
                </a:extLst>
              </p:cNvPr>
              <p:cNvSpPr txBox="1"/>
              <p:nvPr/>
            </p:nvSpPr>
            <p:spPr>
              <a:xfrm>
                <a:off x="4505759" y="2741197"/>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𝐶</m:t>
                      </m:r>
                    </m:oMath>
                  </m:oMathPara>
                </a14:m>
                <a:endParaRPr lang="es-CO" sz="2800" b="0" i="1" dirty="0"/>
              </a:p>
            </p:txBody>
          </p:sp>
        </mc:Choice>
        <mc:Fallback xmlns="">
          <p:sp>
            <p:nvSpPr>
              <p:cNvPr id="35" name="CuadroTexto 34">
                <a:extLst>
                  <a:ext uri="{FF2B5EF4-FFF2-40B4-BE49-F238E27FC236}">
                    <a16:creationId xmlns:a16="http://schemas.microsoft.com/office/drawing/2014/main" id="{E177F140-B396-784F-A68E-840002B31D92}"/>
                  </a:ext>
                </a:extLst>
              </p:cNvPr>
              <p:cNvSpPr txBox="1">
                <a:spLocks noRot="1" noChangeAspect="1" noMove="1" noResize="1" noEditPoints="1" noAdjustHandles="1" noChangeArrowheads="1" noChangeShapeType="1" noTextEdit="1"/>
              </p:cNvSpPr>
              <p:nvPr/>
            </p:nvSpPr>
            <p:spPr>
              <a:xfrm>
                <a:off x="4505759" y="2741197"/>
                <a:ext cx="312330" cy="430887"/>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7400A60D-E5D0-4746-B99D-58E42A5CA417}"/>
                  </a:ext>
                </a:extLst>
              </p:cNvPr>
              <p:cNvSpPr txBox="1"/>
              <p:nvPr/>
            </p:nvSpPr>
            <p:spPr>
              <a:xfrm>
                <a:off x="7344943" y="2762763"/>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a:rPr>
                        <m:t>𝑥</m:t>
                      </m:r>
                    </m:oMath>
                  </m:oMathPara>
                </a14:m>
                <a:endParaRPr lang="es-CO" sz="2800" b="0" i="1" dirty="0"/>
              </a:p>
            </p:txBody>
          </p:sp>
        </mc:Choice>
        <mc:Fallback xmlns="">
          <p:sp>
            <p:nvSpPr>
              <p:cNvPr id="36" name="CuadroTexto 35">
                <a:extLst>
                  <a:ext uri="{FF2B5EF4-FFF2-40B4-BE49-F238E27FC236}">
                    <a16:creationId xmlns:a16="http://schemas.microsoft.com/office/drawing/2014/main" id="{7400A60D-E5D0-4746-B99D-58E42A5CA417}"/>
                  </a:ext>
                </a:extLst>
              </p:cNvPr>
              <p:cNvSpPr txBox="1">
                <a:spLocks noRot="1" noChangeAspect="1" noMove="1" noResize="1" noEditPoints="1" noAdjustHandles="1" noChangeArrowheads="1" noChangeShapeType="1" noTextEdit="1"/>
              </p:cNvSpPr>
              <p:nvPr/>
            </p:nvSpPr>
            <p:spPr>
              <a:xfrm>
                <a:off x="7344943" y="2762763"/>
                <a:ext cx="283411" cy="430887"/>
              </a:xfrm>
              <a:prstGeom prst="rect">
                <a:avLst/>
              </a:prstGeom>
              <a:blipFill>
                <a:blip r:embed="rId14"/>
                <a:stretch>
                  <a:fillRect/>
                </a:stretch>
              </a:blipFill>
            </p:spPr>
            <p:txBody>
              <a:bodyPr/>
              <a:lstStyle/>
              <a:p>
                <a:r>
                  <a:rPr lang="es-CO">
                    <a:noFill/>
                  </a:rPr>
                  <a:t> </a:t>
                </a:r>
              </a:p>
            </p:txBody>
          </p:sp>
        </mc:Fallback>
      </mc:AlternateContent>
      <p:sp>
        <p:nvSpPr>
          <p:cNvPr id="37" name="Elipse 36">
            <a:extLst>
              <a:ext uri="{FF2B5EF4-FFF2-40B4-BE49-F238E27FC236}">
                <a16:creationId xmlns:a16="http://schemas.microsoft.com/office/drawing/2014/main" id="{A9801941-11EB-CB4A-9BC2-2121B693AD2B}"/>
              </a:ext>
            </a:extLst>
          </p:cNvPr>
          <p:cNvSpPr/>
          <p:nvPr/>
        </p:nvSpPr>
        <p:spPr bwMode="auto">
          <a:xfrm>
            <a:off x="3937444" y="2605658"/>
            <a:ext cx="1330468" cy="864096"/>
          </a:xfrm>
          <a:prstGeom prst="ellipse">
            <a:avLst/>
          </a:prstGeom>
          <a:solidFill>
            <a:schemeClr val="bg1"/>
          </a:solid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38" name="Elipse 37">
            <a:extLst>
              <a:ext uri="{FF2B5EF4-FFF2-40B4-BE49-F238E27FC236}">
                <a16:creationId xmlns:a16="http://schemas.microsoft.com/office/drawing/2014/main" id="{093F986B-3CEC-494D-990B-23FD3BE19D08}"/>
              </a:ext>
            </a:extLst>
          </p:cNvPr>
          <p:cNvSpPr/>
          <p:nvPr/>
        </p:nvSpPr>
        <p:spPr bwMode="auto">
          <a:xfrm>
            <a:off x="6096000" y="2605658"/>
            <a:ext cx="2665980" cy="864096"/>
          </a:xfrm>
          <a:prstGeom prst="ellipse">
            <a:avLst/>
          </a:prstGeom>
          <a:solidFill>
            <a:schemeClr val="bg1"/>
          </a:solid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39" name="Conector recto de flecha 38">
            <a:extLst>
              <a:ext uri="{FF2B5EF4-FFF2-40B4-BE49-F238E27FC236}">
                <a16:creationId xmlns:a16="http://schemas.microsoft.com/office/drawing/2014/main" id="{C7D443BA-121C-9B4D-9641-A03643B91477}"/>
              </a:ext>
            </a:extLst>
          </p:cNvPr>
          <p:cNvCxnSpPr>
            <a:stCxn id="38" idx="2"/>
            <a:endCxn id="37" idx="6"/>
          </p:cNvCxnSpPr>
          <p:nvPr/>
        </p:nvCxnSpPr>
        <p:spPr bwMode="auto">
          <a:xfrm flipH="1">
            <a:off x="5267912" y="3037706"/>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p:sp>
        <p:nvSpPr>
          <p:cNvPr id="40" name="CuadroTexto 39">
            <a:extLst>
              <a:ext uri="{FF2B5EF4-FFF2-40B4-BE49-F238E27FC236}">
                <a16:creationId xmlns:a16="http://schemas.microsoft.com/office/drawing/2014/main" id="{A5340350-3B81-D044-8625-2935A9717A79}"/>
              </a:ext>
            </a:extLst>
          </p:cNvPr>
          <p:cNvSpPr txBox="1"/>
          <p:nvPr/>
        </p:nvSpPr>
        <p:spPr>
          <a:xfrm>
            <a:off x="3760858" y="2173610"/>
            <a:ext cx="4842992" cy="400110"/>
          </a:xfrm>
          <a:prstGeom prst="rect">
            <a:avLst/>
          </a:prstGeom>
          <a:noFill/>
        </p:spPr>
        <p:txBody>
          <a:bodyPr wrap="none" rtlCol="0">
            <a:spAutoFit/>
          </a:bodyPr>
          <a:lstStyle/>
          <a:p>
            <a:r>
              <a:rPr lang="es-CO" sz="2000" dirty="0">
                <a:solidFill>
                  <a:srgbClr val="C00000"/>
                </a:solidFill>
              </a:rPr>
              <a:t>Posible Causa</a:t>
            </a:r>
            <a:r>
              <a:rPr lang="es-CO" sz="2000" dirty="0"/>
              <a:t>                  </a:t>
            </a:r>
            <a:r>
              <a:rPr lang="es-CO" sz="2000" dirty="0">
                <a:solidFill>
                  <a:srgbClr val="0070C0"/>
                </a:solidFill>
              </a:rPr>
              <a:t>Evidencia Observable</a:t>
            </a:r>
          </a:p>
        </p:txBody>
      </p: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61DAAF44-40FA-8449-8C94-91E88ECE07FD}"/>
                  </a:ext>
                </a:extLst>
              </p:cNvPr>
              <p:cNvSpPr txBox="1"/>
              <p:nvPr/>
            </p:nvSpPr>
            <p:spPr>
              <a:xfrm>
                <a:off x="4232577" y="2821682"/>
                <a:ext cx="643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C00000"/>
                          </a:solidFill>
                          <a:latin typeface="Cambria Math" panose="02040503050406030204" pitchFamily="18" charset="0"/>
                        </a:rPr>
                        <m:t>𝐺𝑟𝑖𝑝</m:t>
                      </m:r>
                      <m:r>
                        <a:rPr lang="es-ES" b="0" i="1" smtClean="0">
                          <a:solidFill>
                            <a:srgbClr val="C00000"/>
                          </a:solidFill>
                          <a:latin typeface="Cambria Math" panose="02040503050406030204" pitchFamily="18" charset="0"/>
                        </a:rPr>
                        <m:t>𝑎</m:t>
                      </m:r>
                    </m:oMath>
                  </m:oMathPara>
                </a14:m>
                <a:endParaRPr lang="es-CO" sz="2800" b="0" i="1" dirty="0"/>
              </a:p>
            </p:txBody>
          </p:sp>
        </mc:Choice>
        <mc:Fallback xmlns="">
          <p:sp>
            <p:nvSpPr>
              <p:cNvPr id="41" name="CuadroTexto 40">
                <a:extLst>
                  <a:ext uri="{FF2B5EF4-FFF2-40B4-BE49-F238E27FC236}">
                    <a16:creationId xmlns:a16="http://schemas.microsoft.com/office/drawing/2014/main" id="{61DAAF44-40FA-8449-8C94-91E88ECE07FD}"/>
                  </a:ext>
                </a:extLst>
              </p:cNvPr>
              <p:cNvSpPr txBox="1">
                <a:spLocks noRot="1" noChangeAspect="1" noMove="1" noResize="1" noEditPoints="1" noAdjustHandles="1" noChangeArrowheads="1" noChangeShapeType="1" noTextEdit="1"/>
              </p:cNvSpPr>
              <p:nvPr/>
            </p:nvSpPr>
            <p:spPr>
              <a:xfrm>
                <a:off x="4232577" y="2821682"/>
                <a:ext cx="643638" cy="276999"/>
              </a:xfrm>
              <a:prstGeom prst="rect">
                <a:avLst/>
              </a:prstGeom>
              <a:blipFill>
                <a:blip r:embed="rId15"/>
                <a:stretch>
                  <a:fillRect l="-12264" t="-2222" r="-4717" b="-3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7D6E6A53-7F43-FD45-BE30-7D27A9309A70}"/>
                  </a:ext>
                </a:extLst>
              </p:cNvPr>
              <p:cNvSpPr txBox="1"/>
              <p:nvPr/>
            </p:nvSpPr>
            <p:spPr>
              <a:xfrm>
                <a:off x="6318798" y="2843248"/>
                <a:ext cx="23357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0070C0"/>
                          </a:solidFill>
                          <a:latin typeface="Cambria Math" panose="02040503050406030204" pitchFamily="18" charset="0"/>
                        </a:rPr>
                        <m:t>𝐷𝑜𝑙𝑜𝑟</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𝑑𝑒</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𝐶𝑎𝑏𝑒𝑧𝑎</m:t>
                      </m:r>
                    </m:oMath>
                  </m:oMathPara>
                </a14:m>
                <a:endParaRPr lang="es-CO" b="0" i="1" dirty="0"/>
              </a:p>
            </p:txBody>
          </p:sp>
        </mc:Choice>
        <mc:Fallback xmlns="">
          <p:sp>
            <p:nvSpPr>
              <p:cNvPr id="42" name="CuadroTexto 41">
                <a:extLst>
                  <a:ext uri="{FF2B5EF4-FFF2-40B4-BE49-F238E27FC236}">
                    <a16:creationId xmlns:a16="http://schemas.microsoft.com/office/drawing/2014/main" id="{7D6E6A53-7F43-FD45-BE30-7D27A9309A70}"/>
                  </a:ext>
                </a:extLst>
              </p:cNvPr>
              <p:cNvSpPr txBox="1">
                <a:spLocks noRot="1" noChangeAspect="1" noMove="1" noResize="1" noEditPoints="1" noAdjustHandles="1" noChangeArrowheads="1" noChangeShapeType="1" noTextEdit="1"/>
              </p:cNvSpPr>
              <p:nvPr/>
            </p:nvSpPr>
            <p:spPr>
              <a:xfrm>
                <a:off x="6318798" y="2843248"/>
                <a:ext cx="2335704" cy="369332"/>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5679C237-80B5-164F-BDED-9949A0DB9BFC}"/>
                  </a:ext>
                </a:extLst>
              </p:cNvPr>
              <p:cNvSpPr txBox="1"/>
              <p:nvPr/>
            </p:nvSpPr>
            <p:spPr>
              <a:xfrm>
                <a:off x="4759905" y="3851146"/>
                <a:ext cx="21091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=0,9</m:t>
                      </m:r>
                    </m:oMath>
                  </m:oMathPara>
                </a14:m>
                <a:endParaRPr lang="es-CO" sz="2800" b="0" dirty="0"/>
              </a:p>
            </p:txBody>
          </p:sp>
        </mc:Choice>
        <mc:Fallback xmlns="">
          <p:sp>
            <p:nvSpPr>
              <p:cNvPr id="43" name="CuadroTexto 42">
                <a:extLst>
                  <a:ext uri="{FF2B5EF4-FFF2-40B4-BE49-F238E27FC236}">
                    <a16:creationId xmlns:a16="http://schemas.microsoft.com/office/drawing/2014/main" id="{5679C237-80B5-164F-BDED-9949A0DB9BFC}"/>
                  </a:ext>
                </a:extLst>
              </p:cNvPr>
              <p:cNvSpPr txBox="1">
                <a:spLocks noRot="1" noChangeAspect="1" noMove="1" noResize="1" noEditPoints="1" noAdjustHandles="1" noChangeArrowheads="1" noChangeShapeType="1" noTextEdit="1"/>
              </p:cNvSpPr>
              <p:nvPr/>
            </p:nvSpPr>
            <p:spPr>
              <a:xfrm>
                <a:off x="4759905" y="3851146"/>
                <a:ext cx="2109103" cy="430887"/>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92602C71-A204-9542-A885-9EF8EC5F46A3}"/>
                  </a:ext>
                </a:extLst>
              </p:cNvPr>
              <p:cNvSpPr txBox="1"/>
              <p:nvPr/>
            </p:nvSpPr>
            <p:spPr>
              <a:xfrm>
                <a:off x="7640225" y="3851146"/>
                <a:ext cx="23768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=0,4</m:t>
                      </m:r>
                    </m:oMath>
                  </m:oMathPara>
                </a14:m>
                <a:endParaRPr lang="es-CO" sz="2800" b="0" dirty="0"/>
              </a:p>
            </p:txBody>
          </p:sp>
        </mc:Choice>
        <mc:Fallback xmlns="">
          <p:sp>
            <p:nvSpPr>
              <p:cNvPr id="44" name="CuadroTexto 43">
                <a:extLst>
                  <a:ext uri="{FF2B5EF4-FFF2-40B4-BE49-F238E27FC236}">
                    <a16:creationId xmlns:a16="http://schemas.microsoft.com/office/drawing/2014/main" id="{92602C71-A204-9542-A885-9EF8EC5F46A3}"/>
                  </a:ext>
                </a:extLst>
              </p:cNvPr>
              <p:cNvSpPr txBox="1">
                <a:spLocks noRot="1" noChangeAspect="1" noMove="1" noResize="1" noEditPoints="1" noAdjustHandles="1" noChangeArrowheads="1" noChangeShapeType="1" noTextEdit="1"/>
              </p:cNvSpPr>
              <p:nvPr/>
            </p:nvSpPr>
            <p:spPr>
              <a:xfrm>
                <a:off x="7640225" y="3851146"/>
                <a:ext cx="2376805" cy="430887"/>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8F8FF18D-CD2E-904C-80F6-3189791EC364}"/>
                  </a:ext>
                </a:extLst>
              </p:cNvPr>
              <p:cNvSpPr txBox="1"/>
              <p:nvPr/>
            </p:nvSpPr>
            <p:spPr>
              <a:xfrm>
                <a:off x="2291843" y="3847924"/>
                <a:ext cx="17756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=0,2</m:t>
                      </m:r>
                    </m:oMath>
                  </m:oMathPara>
                </a14:m>
                <a:endParaRPr lang="es-CO" sz="2800" b="0" dirty="0"/>
              </a:p>
            </p:txBody>
          </p:sp>
        </mc:Choice>
        <mc:Fallback xmlns="">
          <p:sp>
            <p:nvSpPr>
              <p:cNvPr id="45" name="CuadroTexto 44">
                <a:extLst>
                  <a:ext uri="{FF2B5EF4-FFF2-40B4-BE49-F238E27FC236}">
                    <a16:creationId xmlns:a16="http://schemas.microsoft.com/office/drawing/2014/main" id="{8F8FF18D-CD2E-904C-80F6-3189791EC364}"/>
                  </a:ext>
                </a:extLst>
              </p:cNvPr>
              <p:cNvSpPr txBox="1">
                <a:spLocks noRot="1" noChangeAspect="1" noMove="1" noResize="1" noEditPoints="1" noAdjustHandles="1" noChangeArrowheads="1" noChangeShapeType="1" noTextEdit="1"/>
              </p:cNvSpPr>
              <p:nvPr/>
            </p:nvSpPr>
            <p:spPr>
              <a:xfrm>
                <a:off x="2291843" y="3847924"/>
                <a:ext cx="1775679" cy="430887"/>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9" name="CuadroTexto 58">
                <a:extLst>
                  <a:ext uri="{FF2B5EF4-FFF2-40B4-BE49-F238E27FC236}">
                    <a16:creationId xmlns:a16="http://schemas.microsoft.com/office/drawing/2014/main" id="{C02F7F44-0524-A54F-A2AB-3B6851E38794}"/>
                  </a:ext>
                </a:extLst>
              </p:cNvPr>
              <p:cNvSpPr txBox="1"/>
              <p:nvPr/>
            </p:nvSpPr>
            <p:spPr>
              <a:xfrm>
                <a:off x="4759905" y="4278811"/>
                <a:ext cx="23768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0070C0"/>
                              </a:solidFill>
                              <a:latin typeface="Cambria Math" panose="02040503050406030204" pitchFamily="18" charset="0"/>
                              <a:ea typeface="Cambria Math" panose="02040503050406030204" pitchFamily="18" charset="0"/>
                            </a:rPr>
                            <m:t>¬</m:t>
                          </m:r>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=0,1</m:t>
                      </m:r>
                    </m:oMath>
                  </m:oMathPara>
                </a14:m>
                <a:endParaRPr lang="es-CO" sz="2800" b="0" dirty="0"/>
              </a:p>
            </p:txBody>
          </p:sp>
        </mc:Choice>
        <mc:Fallback xmlns="">
          <p:sp>
            <p:nvSpPr>
              <p:cNvPr id="59" name="CuadroTexto 58">
                <a:extLst>
                  <a:ext uri="{FF2B5EF4-FFF2-40B4-BE49-F238E27FC236}">
                    <a16:creationId xmlns:a16="http://schemas.microsoft.com/office/drawing/2014/main" id="{C02F7F44-0524-A54F-A2AB-3B6851E38794}"/>
                  </a:ext>
                </a:extLst>
              </p:cNvPr>
              <p:cNvSpPr txBox="1">
                <a:spLocks noRot="1" noChangeAspect="1" noMove="1" noResize="1" noEditPoints="1" noAdjustHandles="1" noChangeArrowheads="1" noChangeShapeType="1" noTextEdit="1"/>
              </p:cNvSpPr>
              <p:nvPr/>
            </p:nvSpPr>
            <p:spPr>
              <a:xfrm>
                <a:off x="4759905" y="4278811"/>
                <a:ext cx="2376805" cy="430887"/>
              </a:xfrm>
              <a:prstGeom prst="rect">
                <a:avLst/>
              </a:prstGeom>
              <a:blipFill>
                <a:blip r:embed="rId2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9061CEDC-5C50-1448-8DA8-A439E1520C16}"/>
                  </a:ext>
                </a:extLst>
              </p:cNvPr>
              <p:cNvSpPr txBox="1"/>
              <p:nvPr/>
            </p:nvSpPr>
            <p:spPr>
              <a:xfrm>
                <a:off x="7640225" y="4278811"/>
                <a:ext cx="26445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0070C0"/>
                              </a:solidFill>
                              <a:latin typeface="Cambria Math" panose="02040503050406030204" pitchFamily="18" charset="0"/>
                              <a:ea typeface="Cambria Math" panose="02040503050406030204" pitchFamily="18" charset="0"/>
                            </a:rPr>
                            <m:t>¬</m:t>
                          </m:r>
                          <m:r>
                            <a:rPr lang="es-CO" sz="2800" b="0" i="1" smtClean="0">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=0,6</m:t>
                      </m:r>
                    </m:oMath>
                  </m:oMathPara>
                </a14:m>
                <a:endParaRPr lang="es-CO" sz="2800" b="0" dirty="0"/>
              </a:p>
            </p:txBody>
          </p:sp>
        </mc:Choice>
        <mc:Fallback xmlns="">
          <p:sp>
            <p:nvSpPr>
              <p:cNvPr id="60" name="CuadroTexto 59">
                <a:extLst>
                  <a:ext uri="{FF2B5EF4-FFF2-40B4-BE49-F238E27FC236}">
                    <a16:creationId xmlns:a16="http://schemas.microsoft.com/office/drawing/2014/main" id="{9061CEDC-5C50-1448-8DA8-A439E1520C16}"/>
                  </a:ext>
                </a:extLst>
              </p:cNvPr>
              <p:cNvSpPr txBox="1">
                <a:spLocks noRot="1" noChangeAspect="1" noMove="1" noResize="1" noEditPoints="1" noAdjustHandles="1" noChangeArrowheads="1" noChangeShapeType="1" noTextEdit="1"/>
              </p:cNvSpPr>
              <p:nvPr/>
            </p:nvSpPr>
            <p:spPr>
              <a:xfrm>
                <a:off x="7640225" y="4278811"/>
                <a:ext cx="2644506" cy="430887"/>
              </a:xfrm>
              <a:prstGeom prst="rect">
                <a:avLst/>
              </a:prstGeom>
              <a:blipFill>
                <a:blip r:embed="rId2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1" name="CuadroTexto 60">
                <a:extLst>
                  <a:ext uri="{FF2B5EF4-FFF2-40B4-BE49-F238E27FC236}">
                    <a16:creationId xmlns:a16="http://schemas.microsoft.com/office/drawing/2014/main" id="{566ECDF2-F39C-224F-9E94-679EE1EBAF5B}"/>
                  </a:ext>
                </a:extLst>
              </p:cNvPr>
              <p:cNvSpPr txBox="1"/>
              <p:nvPr/>
            </p:nvSpPr>
            <p:spPr>
              <a:xfrm>
                <a:off x="2291843" y="4275589"/>
                <a:ext cx="2043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=0,8</m:t>
                      </m:r>
                    </m:oMath>
                  </m:oMathPara>
                </a14:m>
                <a:endParaRPr lang="es-CO" sz="2800" b="0" dirty="0"/>
              </a:p>
            </p:txBody>
          </p:sp>
        </mc:Choice>
        <mc:Fallback xmlns="">
          <p:sp>
            <p:nvSpPr>
              <p:cNvPr id="61" name="CuadroTexto 60">
                <a:extLst>
                  <a:ext uri="{FF2B5EF4-FFF2-40B4-BE49-F238E27FC236}">
                    <a16:creationId xmlns:a16="http://schemas.microsoft.com/office/drawing/2014/main" id="{566ECDF2-F39C-224F-9E94-679EE1EBAF5B}"/>
                  </a:ext>
                </a:extLst>
              </p:cNvPr>
              <p:cNvSpPr txBox="1">
                <a:spLocks noRot="1" noChangeAspect="1" noMove="1" noResize="1" noEditPoints="1" noAdjustHandles="1" noChangeArrowheads="1" noChangeShapeType="1" noTextEdit="1"/>
              </p:cNvSpPr>
              <p:nvPr/>
            </p:nvSpPr>
            <p:spPr>
              <a:xfrm>
                <a:off x="2291843" y="4275589"/>
                <a:ext cx="2043380" cy="430887"/>
              </a:xfrm>
              <a:prstGeom prst="rect">
                <a:avLst/>
              </a:prstGeom>
              <a:blipFill>
                <a:blip r:embed="rId22"/>
                <a:stretch>
                  <a:fillRect/>
                </a:stretch>
              </a:blipFill>
            </p:spPr>
            <p:txBody>
              <a:bodyPr/>
              <a:lstStyle/>
              <a:p>
                <a:r>
                  <a:rPr lang="es-CO">
                    <a:noFill/>
                  </a:rPr>
                  <a:t> </a:t>
                </a:r>
              </a:p>
            </p:txBody>
          </p:sp>
        </mc:Fallback>
      </mc:AlternateContent>
      <p:sp>
        <p:nvSpPr>
          <p:cNvPr id="62" name="Rectángulo 61">
            <a:extLst>
              <a:ext uri="{FF2B5EF4-FFF2-40B4-BE49-F238E27FC236}">
                <a16:creationId xmlns:a16="http://schemas.microsoft.com/office/drawing/2014/main" id="{CF6FD4B0-7E37-0446-B6D7-F8E9C417BA86}"/>
              </a:ext>
            </a:extLst>
          </p:cNvPr>
          <p:cNvSpPr/>
          <p:nvPr/>
        </p:nvSpPr>
        <p:spPr bwMode="auto">
          <a:xfrm>
            <a:off x="2219835" y="3847923"/>
            <a:ext cx="2088232" cy="896035"/>
          </a:xfrm>
          <a:prstGeom prst="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3" name="Rectángulo 62">
            <a:extLst>
              <a:ext uri="{FF2B5EF4-FFF2-40B4-BE49-F238E27FC236}">
                <a16:creationId xmlns:a16="http://schemas.microsoft.com/office/drawing/2014/main" id="{FD309F72-9E27-C74F-969A-7C04E45979F2}"/>
              </a:ext>
            </a:extLst>
          </p:cNvPr>
          <p:cNvSpPr/>
          <p:nvPr/>
        </p:nvSpPr>
        <p:spPr bwMode="auto">
          <a:xfrm>
            <a:off x="4668107" y="3847922"/>
            <a:ext cx="2736304" cy="896035"/>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4" name="Rectángulo 63">
            <a:extLst>
              <a:ext uri="{FF2B5EF4-FFF2-40B4-BE49-F238E27FC236}">
                <a16:creationId xmlns:a16="http://schemas.microsoft.com/office/drawing/2014/main" id="{69BCC36C-F44D-9C46-9CFB-C08BBDDFD2F7}"/>
              </a:ext>
            </a:extLst>
          </p:cNvPr>
          <p:cNvSpPr/>
          <p:nvPr/>
        </p:nvSpPr>
        <p:spPr bwMode="auto">
          <a:xfrm>
            <a:off x="7557781" y="3847922"/>
            <a:ext cx="2736304" cy="896035"/>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Tree>
    <p:extLst>
      <p:ext uri="{BB962C8B-B14F-4D97-AF65-F5344CB8AC3E}">
        <p14:creationId xmlns:p14="http://schemas.microsoft.com/office/powerpoint/2010/main" val="31535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Bayes</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887401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 Regla de </a:t>
            </a:r>
            <a:r>
              <a:rPr lang="es-CO" altLang="es-CO" b="0" dirty="0" err="1">
                <a:solidFill>
                  <a:schemeClr val="accent4">
                    <a:lumMod val="75000"/>
                  </a:schemeClr>
                </a:solidFill>
                <a:effectLst>
                  <a:outerShdw blurRad="38100" dist="38100" dir="2700000" algn="tl">
                    <a:srgbClr val="000000">
                      <a:alpha val="43137"/>
                    </a:srgbClr>
                  </a:outerShdw>
                </a:effectLst>
              </a:rPr>
              <a:t>Bayes</a:t>
            </a:r>
            <a:endParaRPr kumimoji="0" lang="es-ES" altLang="es-CO" sz="3200" b="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259098C1-463C-0A47-B8A3-A43475ACAC2F}"/>
                  </a:ext>
                </a:extLst>
              </p:cNvPr>
              <p:cNvSpPr txBox="1"/>
              <p:nvPr/>
            </p:nvSpPr>
            <p:spPr>
              <a:xfrm>
                <a:off x="2824282" y="5234676"/>
                <a:ext cx="6616683" cy="885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solidFill>
                            <a:schemeClr val="tx1"/>
                          </a:solidFill>
                          <a:latin typeface="Cambria Math" panose="02040503050406030204" pitchFamily="18" charset="0"/>
                        </a:rPr>
                        <m:t>𝑃</m:t>
                      </m:r>
                      <m:d>
                        <m:dPr>
                          <m:ctrlPr>
                            <a:rPr lang="es-CO" sz="2800" b="0" i="1" smtClean="0">
                              <a:solidFill>
                                <a:schemeClr val="tx1"/>
                              </a:solidFill>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e>
                          <m:r>
                            <a:rPr lang="es-ES" sz="2800" b="0" i="1" smtClean="0">
                              <a:solidFill>
                                <a:srgbClr val="0070C0"/>
                              </a:solidFill>
                              <a:latin typeface="Cambria Math" panose="02040503050406030204" pitchFamily="18" charset="0"/>
                            </a:rPr>
                            <m:t>¬</m:t>
                          </m:r>
                          <m:r>
                            <a:rPr lang="es-CO" sz="2800" b="0" i="1" smtClean="0">
                              <a:solidFill>
                                <a:srgbClr val="0070C0"/>
                              </a:solidFill>
                              <a:latin typeface="Cambria Math" panose="02040503050406030204" pitchFamily="18" charset="0"/>
                            </a:rPr>
                            <m:t>𝑑</m:t>
                          </m:r>
                        </m:e>
                      </m:d>
                      <m:r>
                        <a:rPr lang="es-CO" sz="2800" b="0" i="1" smtClean="0">
                          <a:solidFill>
                            <a:schemeClr val="tx1"/>
                          </a:solidFill>
                          <a:latin typeface="Cambria Math" panose="02040503050406030204" pitchFamily="18" charset="0"/>
                        </a:rPr>
                        <m:t>=</m:t>
                      </m:r>
                      <m:f>
                        <m:fPr>
                          <m:ctrlPr>
                            <a:rPr lang="es-CO" sz="2800" b="0" i="1" smtClean="0">
                              <a:solidFill>
                                <a:schemeClr val="tx1"/>
                              </a:solidFill>
                              <a:latin typeface="Cambria Math" panose="02040503050406030204" pitchFamily="18" charset="0"/>
                            </a:rPr>
                          </m:ctrlPr>
                        </m:fPr>
                        <m:num>
                          <m:r>
                            <a:rPr lang="es-CO" sz="2800" b="0" i="1" smtClean="0">
                              <a:solidFill>
                                <a:schemeClr val="tx1"/>
                              </a:solidFill>
                              <a:latin typeface="Cambria Math" panose="02040503050406030204" pitchFamily="18" charset="0"/>
                            </a:rPr>
                            <m:t>0,1∗0,2</m:t>
                          </m:r>
                        </m:num>
                        <m:den>
                          <m:d>
                            <m:dPr>
                              <m:ctrlPr>
                                <a:rPr lang="es-CO" sz="2800" b="0" i="1">
                                  <a:latin typeface="Cambria Math" panose="02040503050406030204" pitchFamily="18" charset="0"/>
                                </a:rPr>
                              </m:ctrlPr>
                            </m:dPr>
                            <m:e>
                              <m:r>
                                <a:rPr lang="es-CO" sz="2800" b="0" i="1">
                                  <a:latin typeface="Cambria Math" panose="02040503050406030204" pitchFamily="18" charset="0"/>
                                </a:rPr>
                                <m:t>0,</m:t>
                              </m:r>
                              <m:r>
                                <a:rPr lang="es-CO" sz="2800" b="0" i="1" smtClean="0">
                                  <a:latin typeface="Cambria Math" panose="02040503050406030204" pitchFamily="18" charset="0"/>
                                </a:rPr>
                                <m:t>1</m:t>
                              </m:r>
                              <m:r>
                                <a:rPr lang="es-CO" sz="2800" b="0" i="1">
                                  <a:latin typeface="Cambria Math" panose="02040503050406030204" pitchFamily="18" charset="0"/>
                                </a:rPr>
                                <m:t>∗0,2</m:t>
                              </m:r>
                            </m:e>
                          </m:d>
                          <m:r>
                            <a:rPr lang="es-CO" sz="2800" b="0" i="1" smtClean="0">
                              <a:latin typeface="Cambria Math" panose="02040503050406030204" pitchFamily="18" charset="0"/>
                            </a:rPr>
                            <m:t>+(0,6∗0,8)</m:t>
                          </m:r>
                        </m:den>
                      </m:f>
                      <m:r>
                        <a:rPr lang="es-CO" sz="2800" b="0" i="1" smtClean="0">
                          <a:solidFill>
                            <a:schemeClr val="tx1"/>
                          </a:solidFill>
                          <a:latin typeface="Cambria Math" panose="02040503050406030204" pitchFamily="18" charset="0"/>
                        </a:rPr>
                        <m:t>=0,04</m:t>
                      </m:r>
                    </m:oMath>
                  </m:oMathPara>
                </a14:m>
                <a:endParaRPr lang="es-CO" sz="2800" b="0" i="1" dirty="0"/>
              </a:p>
            </p:txBody>
          </p:sp>
        </mc:Choice>
        <mc:Fallback xmlns="">
          <p:sp>
            <p:nvSpPr>
              <p:cNvPr id="60" name="CuadroTexto 59">
                <a:extLst>
                  <a:ext uri="{FF2B5EF4-FFF2-40B4-BE49-F238E27FC236}">
                    <a16:creationId xmlns:a16="http://schemas.microsoft.com/office/drawing/2014/main" id="{259098C1-463C-0A47-B8A3-A43475ACAC2F}"/>
                  </a:ext>
                </a:extLst>
              </p:cNvPr>
              <p:cNvSpPr txBox="1">
                <a:spLocks noRot="1" noChangeAspect="1" noMove="1" noResize="1" noEditPoints="1" noAdjustHandles="1" noChangeArrowheads="1" noChangeShapeType="1" noTextEdit="1"/>
              </p:cNvSpPr>
              <p:nvPr/>
            </p:nvSpPr>
            <p:spPr>
              <a:xfrm>
                <a:off x="2824282" y="5234676"/>
                <a:ext cx="6616683" cy="885884"/>
              </a:xfrm>
              <a:prstGeom prst="rect">
                <a:avLst/>
              </a:prstGeom>
              <a:blipFill>
                <a:blip r:embed="rId12"/>
                <a:stretch>
                  <a:fillRect l="-766" t="-2857" r="-766" b="-17143"/>
                </a:stretch>
              </a:blipFill>
            </p:spPr>
            <p:txBody>
              <a:bodyPr/>
              <a:lstStyle/>
              <a:p>
                <a:r>
                  <a:rPr lang="es-CO">
                    <a:noFill/>
                  </a:rPr>
                  <a:t> </a:t>
                </a:r>
              </a:p>
            </p:txBody>
          </p:sp>
        </mc:Fallback>
      </mc:AlternateContent>
      <p:sp>
        <p:nvSpPr>
          <p:cNvPr id="61" name="Elipse 60">
            <a:extLst>
              <a:ext uri="{FF2B5EF4-FFF2-40B4-BE49-F238E27FC236}">
                <a16:creationId xmlns:a16="http://schemas.microsoft.com/office/drawing/2014/main" id="{6A6FC194-E0A3-C94A-8BE1-3941D5C8696B}"/>
              </a:ext>
            </a:extLst>
          </p:cNvPr>
          <p:cNvSpPr/>
          <p:nvPr/>
        </p:nvSpPr>
        <p:spPr bwMode="auto">
          <a:xfrm>
            <a:off x="8563200" y="5378692"/>
            <a:ext cx="946687" cy="576064"/>
          </a:xfrm>
          <a:prstGeom prst="ellipse">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28" name="Elipse 27">
            <a:extLst>
              <a:ext uri="{FF2B5EF4-FFF2-40B4-BE49-F238E27FC236}">
                <a16:creationId xmlns:a16="http://schemas.microsoft.com/office/drawing/2014/main" id="{A48CBD69-F9C8-F64B-93CA-745736FF6E9B}"/>
              </a:ext>
            </a:extLst>
          </p:cNvPr>
          <p:cNvSpPr/>
          <p:nvPr/>
        </p:nvSpPr>
        <p:spPr bwMode="auto">
          <a:xfrm>
            <a:off x="3937444" y="2605658"/>
            <a:ext cx="1330468" cy="864096"/>
          </a:xfrm>
          <a:prstGeom prst="ellipse">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32" name="Elipse 31">
            <a:extLst>
              <a:ext uri="{FF2B5EF4-FFF2-40B4-BE49-F238E27FC236}">
                <a16:creationId xmlns:a16="http://schemas.microsoft.com/office/drawing/2014/main" id="{E7F92344-27BA-CC46-84AF-BD86ADDDAA23}"/>
              </a:ext>
            </a:extLst>
          </p:cNvPr>
          <p:cNvSpPr/>
          <p:nvPr/>
        </p:nvSpPr>
        <p:spPr bwMode="auto">
          <a:xfrm>
            <a:off x="6096000" y="2605658"/>
            <a:ext cx="2665980" cy="864096"/>
          </a:xfrm>
          <a:prstGeom prst="ellipse">
            <a:avLst/>
          </a:prstGeom>
          <a:solidFill>
            <a:schemeClr val="bg1"/>
          </a:solidFill>
          <a:ln w="5715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46" name="Conector recto de flecha 45">
            <a:extLst>
              <a:ext uri="{FF2B5EF4-FFF2-40B4-BE49-F238E27FC236}">
                <a16:creationId xmlns:a16="http://schemas.microsoft.com/office/drawing/2014/main" id="{340C0079-E5C9-AF49-8DB2-8351E37A7A09}"/>
              </a:ext>
            </a:extLst>
          </p:cNvPr>
          <p:cNvCxnSpPr>
            <a:stCxn id="32" idx="2"/>
            <a:endCxn id="28" idx="6"/>
          </p:cNvCxnSpPr>
          <p:nvPr/>
        </p:nvCxnSpPr>
        <p:spPr bwMode="auto">
          <a:xfrm flipH="1">
            <a:off x="5267912" y="3037706"/>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E177F140-B396-784F-A68E-840002B31D92}"/>
                  </a:ext>
                </a:extLst>
              </p:cNvPr>
              <p:cNvSpPr txBox="1"/>
              <p:nvPr/>
            </p:nvSpPr>
            <p:spPr>
              <a:xfrm>
                <a:off x="4505759" y="2741197"/>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𝐶</m:t>
                      </m:r>
                    </m:oMath>
                  </m:oMathPara>
                </a14:m>
                <a:endParaRPr lang="es-CO" sz="2800" b="0" i="1" dirty="0"/>
              </a:p>
            </p:txBody>
          </p:sp>
        </mc:Choice>
        <mc:Fallback xmlns="">
          <p:sp>
            <p:nvSpPr>
              <p:cNvPr id="47" name="CuadroTexto 46">
                <a:extLst>
                  <a:ext uri="{FF2B5EF4-FFF2-40B4-BE49-F238E27FC236}">
                    <a16:creationId xmlns:a16="http://schemas.microsoft.com/office/drawing/2014/main" id="{E177F140-B396-784F-A68E-840002B31D92}"/>
                  </a:ext>
                </a:extLst>
              </p:cNvPr>
              <p:cNvSpPr txBox="1">
                <a:spLocks noRot="1" noChangeAspect="1" noMove="1" noResize="1" noEditPoints="1" noAdjustHandles="1" noChangeArrowheads="1" noChangeShapeType="1" noTextEdit="1"/>
              </p:cNvSpPr>
              <p:nvPr/>
            </p:nvSpPr>
            <p:spPr>
              <a:xfrm>
                <a:off x="4505759" y="2741197"/>
                <a:ext cx="312330" cy="430887"/>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7400A60D-E5D0-4746-B99D-58E42A5CA417}"/>
                  </a:ext>
                </a:extLst>
              </p:cNvPr>
              <p:cNvSpPr txBox="1"/>
              <p:nvPr/>
            </p:nvSpPr>
            <p:spPr>
              <a:xfrm>
                <a:off x="7344943" y="2762763"/>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a:rPr>
                        <m:t>𝑥</m:t>
                      </m:r>
                    </m:oMath>
                  </m:oMathPara>
                </a14:m>
                <a:endParaRPr lang="es-CO" sz="2800" b="0" i="1" dirty="0"/>
              </a:p>
            </p:txBody>
          </p:sp>
        </mc:Choice>
        <mc:Fallback xmlns="">
          <p:sp>
            <p:nvSpPr>
              <p:cNvPr id="48" name="CuadroTexto 47">
                <a:extLst>
                  <a:ext uri="{FF2B5EF4-FFF2-40B4-BE49-F238E27FC236}">
                    <a16:creationId xmlns:a16="http://schemas.microsoft.com/office/drawing/2014/main" id="{7400A60D-E5D0-4746-B99D-58E42A5CA417}"/>
                  </a:ext>
                </a:extLst>
              </p:cNvPr>
              <p:cNvSpPr txBox="1">
                <a:spLocks noRot="1" noChangeAspect="1" noMove="1" noResize="1" noEditPoints="1" noAdjustHandles="1" noChangeArrowheads="1" noChangeShapeType="1" noTextEdit="1"/>
              </p:cNvSpPr>
              <p:nvPr/>
            </p:nvSpPr>
            <p:spPr>
              <a:xfrm>
                <a:off x="7344943" y="2762763"/>
                <a:ext cx="283411" cy="430887"/>
              </a:xfrm>
              <a:prstGeom prst="rect">
                <a:avLst/>
              </a:prstGeom>
              <a:blipFill>
                <a:blip r:embed="rId14"/>
                <a:stretch>
                  <a:fillRect/>
                </a:stretch>
              </a:blipFill>
            </p:spPr>
            <p:txBody>
              <a:bodyPr/>
              <a:lstStyle/>
              <a:p>
                <a:r>
                  <a:rPr lang="es-CO">
                    <a:noFill/>
                  </a:rPr>
                  <a:t> </a:t>
                </a:r>
              </a:p>
            </p:txBody>
          </p:sp>
        </mc:Fallback>
      </mc:AlternateContent>
      <p:sp>
        <p:nvSpPr>
          <p:cNvPr id="49" name="Elipse 48">
            <a:extLst>
              <a:ext uri="{FF2B5EF4-FFF2-40B4-BE49-F238E27FC236}">
                <a16:creationId xmlns:a16="http://schemas.microsoft.com/office/drawing/2014/main" id="{A9801941-11EB-CB4A-9BC2-2121B693AD2B}"/>
              </a:ext>
            </a:extLst>
          </p:cNvPr>
          <p:cNvSpPr/>
          <p:nvPr/>
        </p:nvSpPr>
        <p:spPr bwMode="auto">
          <a:xfrm>
            <a:off x="3937444" y="2605658"/>
            <a:ext cx="1330468" cy="864096"/>
          </a:xfrm>
          <a:prstGeom prst="ellipse">
            <a:avLst/>
          </a:prstGeom>
          <a:solidFill>
            <a:schemeClr val="bg1"/>
          </a:solid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C00000"/>
              </a:solidFill>
              <a:latin typeface="Arial Narrow" pitchFamily="34" charset="0"/>
            </a:endParaRPr>
          </a:p>
        </p:txBody>
      </p:sp>
      <p:sp>
        <p:nvSpPr>
          <p:cNvPr id="50" name="Elipse 49">
            <a:extLst>
              <a:ext uri="{FF2B5EF4-FFF2-40B4-BE49-F238E27FC236}">
                <a16:creationId xmlns:a16="http://schemas.microsoft.com/office/drawing/2014/main" id="{093F986B-3CEC-494D-990B-23FD3BE19D08}"/>
              </a:ext>
            </a:extLst>
          </p:cNvPr>
          <p:cNvSpPr/>
          <p:nvPr/>
        </p:nvSpPr>
        <p:spPr bwMode="auto">
          <a:xfrm>
            <a:off x="6096000" y="2605658"/>
            <a:ext cx="2665980" cy="864096"/>
          </a:xfrm>
          <a:prstGeom prst="ellipse">
            <a:avLst/>
          </a:prstGeom>
          <a:solidFill>
            <a:schemeClr val="bg1"/>
          </a:solid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i="0" u="none" strike="noStrike" cap="none" normalizeH="0" baseline="0" dirty="0">
              <a:ln>
                <a:noFill/>
              </a:ln>
              <a:solidFill>
                <a:srgbClr val="0070C0"/>
              </a:solidFill>
              <a:latin typeface="Arial Narrow" pitchFamily="34" charset="0"/>
            </a:endParaRPr>
          </a:p>
        </p:txBody>
      </p:sp>
      <p:cxnSp>
        <p:nvCxnSpPr>
          <p:cNvPr id="51" name="Conector recto de flecha 50">
            <a:extLst>
              <a:ext uri="{FF2B5EF4-FFF2-40B4-BE49-F238E27FC236}">
                <a16:creationId xmlns:a16="http://schemas.microsoft.com/office/drawing/2014/main" id="{C7D443BA-121C-9B4D-9641-A03643B91477}"/>
              </a:ext>
            </a:extLst>
          </p:cNvPr>
          <p:cNvCxnSpPr>
            <a:stCxn id="50" idx="2"/>
            <a:endCxn id="49" idx="6"/>
          </p:cNvCxnSpPr>
          <p:nvPr/>
        </p:nvCxnSpPr>
        <p:spPr bwMode="auto">
          <a:xfrm flipH="1">
            <a:off x="5267912" y="3037706"/>
            <a:ext cx="828088" cy="0"/>
          </a:xfrm>
          <a:prstGeom prst="straightConnector1">
            <a:avLst/>
          </a:prstGeom>
          <a:solidFill>
            <a:srgbClr val="3366CC">
              <a:alpha val="50000"/>
            </a:srgbClr>
          </a:solidFill>
          <a:ln w="19050" cap="flat" cmpd="sng" algn="ctr">
            <a:solidFill>
              <a:schemeClr val="tx1"/>
            </a:solidFill>
            <a:prstDash val="solid"/>
            <a:round/>
            <a:headEnd type="none" w="med" len="med"/>
            <a:tailEnd type="stealth" w="lg" len="lg"/>
          </a:ln>
          <a:effectLst/>
        </p:spPr>
      </p:cxnSp>
      <p:sp>
        <p:nvSpPr>
          <p:cNvPr id="52" name="CuadroTexto 51">
            <a:extLst>
              <a:ext uri="{FF2B5EF4-FFF2-40B4-BE49-F238E27FC236}">
                <a16:creationId xmlns:a16="http://schemas.microsoft.com/office/drawing/2014/main" id="{A5340350-3B81-D044-8625-2935A9717A79}"/>
              </a:ext>
            </a:extLst>
          </p:cNvPr>
          <p:cNvSpPr txBox="1"/>
          <p:nvPr/>
        </p:nvSpPr>
        <p:spPr>
          <a:xfrm>
            <a:off x="3760858" y="2173610"/>
            <a:ext cx="4842992" cy="400110"/>
          </a:xfrm>
          <a:prstGeom prst="rect">
            <a:avLst/>
          </a:prstGeom>
          <a:noFill/>
        </p:spPr>
        <p:txBody>
          <a:bodyPr wrap="none" rtlCol="0">
            <a:spAutoFit/>
          </a:bodyPr>
          <a:lstStyle/>
          <a:p>
            <a:r>
              <a:rPr lang="es-CO" sz="2000" dirty="0">
                <a:solidFill>
                  <a:srgbClr val="C00000"/>
                </a:solidFill>
              </a:rPr>
              <a:t>Posible Causa</a:t>
            </a:r>
            <a:r>
              <a:rPr lang="es-CO" sz="2000" dirty="0"/>
              <a:t>                  </a:t>
            </a:r>
            <a:r>
              <a:rPr lang="es-CO" sz="2000" dirty="0">
                <a:solidFill>
                  <a:srgbClr val="0070C0"/>
                </a:solidFill>
              </a:rPr>
              <a:t>Evidencia Observable</a:t>
            </a:r>
          </a:p>
        </p:txBody>
      </p:sp>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61DAAF44-40FA-8449-8C94-91E88ECE07FD}"/>
                  </a:ext>
                </a:extLst>
              </p:cNvPr>
              <p:cNvSpPr txBox="1"/>
              <p:nvPr/>
            </p:nvSpPr>
            <p:spPr>
              <a:xfrm>
                <a:off x="4232577" y="2821682"/>
                <a:ext cx="643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C00000"/>
                          </a:solidFill>
                          <a:latin typeface="Cambria Math" panose="02040503050406030204" pitchFamily="18" charset="0"/>
                        </a:rPr>
                        <m:t>𝐺𝑟𝑖𝑝</m:t>
                      </m:r>
                      <m:r>
                        <a:rPr lang="es-ES" b="0" i="1" smtClean="0">
                          <a:solidFill>
                            <a:srgbClr val="C00000"/>
                          </a:solidFill>
                          <a:latin typeface="Cambria Math" panose="02040503050406030204" pitchFamily="18" charset="0"/>
                        </a:rPr>
                        <m:t>𝑎</m:t>
                      </m:r>
                    </m:oMath>
                  </m:oMathPara>
                </a14:m>
                <a:endParaRPr lang="es-CO" sz="2800" b="0" i="1" dirty="0"/>
              </a:p>
            </p:txBody>
          </p:sp>
        </mc:Choice>
        <mc:Fallback xmlns="">
          <p:sp>
            <p:nvSpPr>
              <p:cNvPr id="53" name="CuadroTexto 52">
                <a:extLst>
                  <a:ext uri="{FF2B5EF4-FFF2-40B4-BE49-F238E27FC236}">
                    <a16:creationId xmlns:a16="http://schemas.microsoft.com/office/drawing/2014/main" id="{61DAAF44-40FA-8449-8C94-91E88ECE07FD}"/>
                  </a:ext>
                </a:extLst>
              </p:cNvPr>
              <p:cNvSpPr txBox="1">
                <a:spLocks noRot="1" noChangeAspect="1" noMove="1" noResize="1" noEditPoints="1" noAdjustHandles="1" noChangeArrowheads="1" noChangeShapeType="1" noTextEdit="1"/>
              </p:cNvSpPr>
              <p:nvPr/>
            </p:nvSpPr>
            <p:spPr>
              <a:xfrm>
                <a:off x="4232577" y="2821682"/>
                <a:ext cx="643638" cy="276999"/>
              </a:xfrm>
              <a:prstGeom prst="rect">
                <a:avLst/>
              </a:prstGeom>
              <a:blipFill>
                <a:blip r:embed="rId15"/>
                <a:stretch>
                  <a:fillRect l="-12264" t="-2222" r="-4717" b="-3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7D6E6A53-7F43-FD45-BE30-7D27A9309A70}"/>
                  </a:ext>
                </a:extLst>
              </p:cNvPr>
              <p:cNvSpPr txBox="1"/>
              <p:nvPr/>
            </p:nvSpPr>
            <p:spPr>
              <a:xfrm>
                <a:off x="6318798" y="2843248"/>
                <a:ext cx="23357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solidFill>
                            <a:srgbClr val="0070C0"/>
                          </a:solidFill>
                          <a:latin typeface="Cambria Math" panose="02040503050406030204" pitchFamily="18" charset="0"/>
                        </a:rPr>
                        <m:t>𝐷𝑜𝑙𝑜𝑟</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𝑑𝑒</m:t>
                      </m:r>
                      <m:r>
                        <a:rPr lang="es-CO" b="0" i="1" smtClean="0">
                          <a:solidFill>
                            <a:srgbClr val="0070C0"/>
                          </a:solidFill>
                          <a:latin typeface="Cambria Math" panose="02040503050406030204" pitchFamily="18" charset="0"/>
                        </a:rPr>
                        <m:t> </m:t>
                      </m:r>
                      <m:r>
                        <a:rPr lang="es-CO" b="0" i="1" smtClean="0">
                          <a:solidFill>
                            <a:srgbClr val="0070C0"/>
                          </a:solidFill>
                          <a:latin typeface="Cambria Math" panose="02040503050406030204" pitchFamily="18" charset="0"/>
                        </a:rPr>
                        <m:t>𝐶𝑎𝑏𝑒𝑧𝑎</m:t>
                      </m:r>
                    </m:oMath>
                  </m:oMathPara>
                </a14:m>
                <a:endParaRPr lang="es-CO" b="0" i="1" dirty="0"/>
              </a:p>
            </p:txBody>
          </p:sp>
        </mc:Choice>
        <mc:Fallback xmlns="">
          <p:sp>
            <p:nvSpPr>
              <p:cNvPr id="54" name="CuadroTexto 53">
                <a:extLst>
                  <a:ext uri="{FF2B5EF4-FFF2-40B4-BE49-F238E27FC236}">
                    <a16:creationId xmlns:a16="http://schemas.microsoft.com/office/drawing/2014/main" id="{7D6E6A53-7F43-FD45-BE30-7D27A9309A70}"/>
                  </a:ext>
                </a:extLst>
              </p:cNvPr>
              <p:cNvSpPr txBox="1">
                <a:spLocks noRot="1" noChangeAspect="1" noMove="1" noResize="1" noEditPoints="1" noAdjustHandles="1" noChangeArrowheads="1" noChangeShapeType="1" noTextEdit="1"/>
              </p:cNvSpPr>
              <p:nvPr/>
            </p:nvSpPr>
            <p:spPr>
              <a:xfrm>
                <a:off x="6318798" y="2843248"/>
                <a:ext cx="2335704" cy="369332"/>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5679C237-80B5-164F-BDED-9949A0DB9BFC}"/>
                  </a:ext>
                </a:extLst>
              </p:cNvPr>
              <p:cNvSpPr txBox="1"/>
              <p:nvPr/>
            </p:nvSpPr>
            <p:spPr>
              <a:xfrm>
                <a:off x="4759905" y="3851146"/>
                <a:ext cx="21091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=0,9</m:t>
                      </m:r>
                    </m:oMath>
                  </m:oMathPara>
                </a14:m>
                <a:endParaRPr lang="es-CO" sz="2800" b="0" dirty="0"/>
              </a:p>
            </p:txBody>
          </p:sp>
        </mc:Choice>
        <mc:Fallback xmlns="">
          <p:sp>
            <p:nvSpPr>
              <p:cNvPr id="55" name="CuadroTexto 54">
                <a:extLst>
                  <a:ext uri="{FF2B5EF4-FFF2-40B4-BE49-F238E27FC236}">
                    <a16:creationId xmlns:a16="http://schemas.microsoft.com/office/drawing/2014/main" id="{5679C237-80B5-164F-BDED-9949A0DB9BFC}"/>
                  </a:ext>
                </a:extLst>
              </p:cNvPr>
              <p:cNvSpPr txBox="1">
                <a:spLocks noRot="1" noChangeAspect="1" noMove="1" noResize="1" noEditPoints="1" noAdjustHandles="1" noChangeArrowheads="1" noChangeShapeType="1" noTextEdit="1"/>
              </p:cNvSpPr>
              <p:nvPr/>
            </p:nvSpPr>
            <p:spPr>
              <a:xfrm>
                <a:off x="4759905" y="3851146"/>
                <a:ext cx="2109103" cy="430887"/>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92602C71-A204-9542-A885-9EF8EC5F46A3}"/>
                  </a:ext>
                </a:extLst>
              </p:cNvPr>
              <p:cNvSpPr txBox="1"/>
              <p:nvPr/>
            </p:nvSpPr>
            <p:spPr>
              <a:xfrm>
                <a:off x="7640225" y="3851146"/>
                <a:ext cx="23768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b="0" i="1" smtClean="0">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=0,4</m:t>
                      </m:r>
                    </m:oMath>
                  </m:oMathPara>
                </a14:m>
                <a:endParaRPr lang="es-CO" sz="2800" b="0" dirty="0"/>
              </a:p>
            </p:txBody>
          </p:sp>
        </mc:Choice>
        <mc:Fallback xmlns="">
          <p:sp>
            <p:nvSpPr>
              <p:cNvPr id="56" name="CuadroTexto 55">
                <a:extLst>
                  <a:ext uri="{FF2B5EF4-FFF2-40B4-BE49-F238E27FC236}">
                    <a16:creationId xmlns:a16="http://schemas.microsoft.com/office/drawing/2014/main" id="{92602C71-A204-9542-A885-9EF8EC5F46A3}"/>
                  </a:ext>
                </a:extLst>
              </p:cNvPr>
              <p:cNvSpPr txBox="1">
                <a:spLocks noRot="1" noChangeAspect="1" noMove="1" noResize="1" noEditPoints="1" noAdjustHandles="1" noChangeArrowheads="1" noChangeShapeType="1" noTextEdit="1"/>
              </p:cNvSpPr>
              <p:nvPr/>
            </p:nvSpPr>
            <p:spPr>
              <a:xfrm>
                <a:off x="7640225" y="3851146"/>
                <a:ext cx="2376805" cy="430887"/>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7" name="CuadroTexto 56">
                <a:extLst>
                  <a:ext uri="{FF2B5EF4-FFF2-40B4-BE49-F238E27FC236}">
                    <a16:creationId xmlns:a16="http://schemas.microsoft.com/office/drawing/2014/main" id="{8F8FF18D-CD2E-904C-80F6-3189791EC364}"/>
                  </a:ext>
                </a:extLst>
              </p:cNvPr>
              <p:cNvSpPr txBox="1"/>
              <p:nvPr/>
            </p:nvSpPr>
            <p:spPr>
              <a:xfrm>
                <a:off x="2291843" y="3847924"/>
                <a:ext cx="17756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=0,2</m:t>
                      </m:r>
                    </m:oMath>
                  </m:oMathPara>
                </a14:m>
                <a:endParaRPr lang="es-CO" sz="2800" b="0" dirty="0"/>
              </a:p>
            </p:txBody>
          </p:sp>
        </mc:Choice>
        <mc:Fallback xmlns="">
          <p:sp>
            <p:nvSpPr>
              <p:cNvPr id="57" name="CuadroTexto 56">
                <a:extLst>
                  <a:ext uri="{FF2B5EF4-FFF2-40B4-BE49-F238E27FC236}">
                    <a16:creationId xmlns:a16="http://schemas.microsoft.com/office/drawing/2014/main" id="{8F8FF18D-CD2E-904C-80F6-3189791EC364}"/>
                  </a:ext>
                </a:extLst>
              </p:cNvPr>
              <p:cNvSpPr txBox="1">
                <a:spLocks noRot="1" noChangeAspect="1" noMove="1" noResize="1" noEditPoints="1" noAdjustHandles="1" noChangeArrowheads="1" noChangeShapeType="1" noTextEdit="1"/>
              </p:cNvSpPr>
              <p:nvPr/>
            </p:nvSpPr>
            <p:spPr>
              <a:xfrm>
                <a:off x="2291843" y="3847924"/>
                <a:ext cx="1775679" cy="430887"/>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8" name="CuadroTexto 57">
                <a:extLst>
                  <a:ext uri="{FF2B5EF4-FFF2-40B4-BE49-F238E27FC236}">
                    <a16:creationId xmlns:a16="http://schemas.microsoft.com/office/drawing/2014/main" id="{C02F7F44-0524-A54F-A2AB-3B6851E38794}"/>
                  </a:ext>
                </a:extLst>
              </p:cNvPr>
              <p:cNvSpPr txBox="1"/>
              <p:nvPr/>
            </p:nvSpPr>
            <p:spPr>
              <a:xfrm>
                <a:off x="4759905" y="4278811"/>
                <a:ext cx="23768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0070C0"/>
                              </a:solidFill>
                              <a:latin typeface="Cambria Math" panose="02040503050406030204" pitchFamily="18" charset="0"/>
                              <a:ea typeface="Cambria Math" panose="02040503050406030204" pitchFamily="18" charset="0"/>
                            </a:rPr>
                            <m:t>¬</m:t>
                          </m:r>
                          <m:r>
                            <a:rPr lang="es-CO" sz="2800" b="0" i="1" smtClean="0">
                              <a:solidFill>
                                <a:srgbClr val="0070C0"/>
                              </a:solidFill>
                              <a:latin typeface="Cambria Math" panose="02040503050406030204" pitchFamily="18" charset="0"/>
                            </a:rPr>
                            <m:t>𝑑</m:t>
                          </m:r>
                        </m:e>
                        <m:e>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=0,1</m:t>
                      </m:r>
                    </m:oMath>
                  </m:oMathPara>
                </a14:m>
                <a:endParaRPr lang="es-CO" sz="2800" b="0" dirty="0"/>
              </a:p>
            </p:txBody>
          </p:sp>
        </mc:Choice>
        <mc:Fallback xmlns="">
          <p:sp>
            <p:nvSpPr>
              <p:cNvPr id="58" name="CuadroTexto 57">
                <a:extLst>
                  <a:ext uri="{FF2B5EF4-FFF2-40B4-BE49-F238E27FC236}">
                    <a16:creationId xmlns:a16="http://schemas.microsoft.com/office/drawing/2014/main" id="{C02F7F44-0524-A54F-A2AB-3B6851E38794}"/>
                  </a:ext>
                </a:extLst>
              </p:cNvPr>
              <p:cNvSpPr txBox="1">
                <a:spLocks noRot="1" noChangeAspect="1" noMove="1" noResize="1" noEditPoints="1" noAdjustHandles="1" noChangeArrowheads="1" noChangeShapeType="1" noTextEdit="1"/>
              </p:cNvSpPr>
              <p:nvPr/>
            </p:nvSpPr>
            <p:spPr>
              <a:xfrm>
                <a:off x="4759905" y="4278811"/>
                <a:ext cx="2376805" cy="430887"/>
              </a:xfrm>
              <a:prstGeom prst="rect">
                <a:avLst/>
              </a:prstGeom>
              <a:blipFill>
                <a:blip r:embed="rId2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9061CEDC-5C50-1448-8DA8-A439E1520C16}"/>
                  </a:ext>
                </a:extLst>
              </p:cNvPr>
              <p:cNvSpPr txBox="1"/>
              <p:nvPr/>
            </p:nvSpPr>
            <p:spPr>
              <a:xfrm>
                <a:off x="7640225" y="4278811"/>
                <a:ext cx="26445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a:latin typeface="Cambria Math" panose="02040503050406030204" pitchFamily="18" charset="0"/>
                            </a:rPr>
                          </m:ctrlPr>
                        </m:dPr>
                        <m:e>
                          <m:r>
                            <a:rPr lang="es-CO" sz="2800" i="1">
                              <a:solidFill>
                                <a:srgbClr val="0070C0"/>
                              </a:solidFill>
                              <a:latin typeface="Cambria Math" panose="02040503050406030204" pitchFamily="18" charset="0"/>
                              <a:ea typeface="Cambria Math" panose="02040503050406030204" pitchFamily="18" charset="0"/>
                            </a:rPr>
                            <m:t>¬</m:t>
                          </m:r>
                          <m:r>
                            <a:rPr lang="es-CO" sz="2800" b="0" i="1" smtClean="0">
                              <a:solidFill>
                                <a:srgbClr val="0070C0"/>
                              </a:solidFill>
                              <a:latin typeface="Cambria Math" panose="02040503050406030204" pitchFamily="18" charset="0"/>
                            </a:rPr>
                            <m:t>𝑑</m:t>
                          </m:r>
                        </m:e>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=0,6</m:t>
                      </m:r>
                    </m:oMath>
                  </m:oMathPara>
                </a14:m>
                <a:endParaRPr lang="es-CO" sz="2800" b="0" dirty="0"/>
              </a:p>
            </p:txBody>
          </p:sp>
        </mc:Choice>
        <mc:Fallback xmlns="">
          <p:sp>
            <p:nvSpPr>
              <p:cNvPr id="63" name="CuadroTexto 62">
                <a:extLst>
                  <a:ext uri="{FF2B5EF4-FFF2-40B4-BE49-F238E27FC236}">
                    <a16:creationId xmlns:a16="http://schemas.microsoft.com/office/drawing/2014/main" id="{9061CEDC-5C50-1448-8DA8-A439E1520C16}"/>
                  </a:ext>
                </a:extLst>
              </p:cNvPr>
              <p:cNvSpPr txBox="1">
                <a:spLocks noRot="1" noChangeAspect="1" noMove="1" noResize="1" noEditPoints="1" noAdjustHandles="1" noChangeArrowheads="1" noChangeShapeType="1" noTextEdit="1"/>
              </p:cNvSpPr>
              <p:nvPr/>
            </p:nvSpPr>
            <p:spPr>
              <a:xfrm>
                <a:off x="7640225" y="4278811"/>
                <a:ext cx="2644506" cy="430887"/>
              </a:xfrm>
              <a:prstGeom prst="rect">
                <a:avLst/>
              </a:prstGeom>
              <a:blipFill>
                <a:blip r:embed="rId2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566ECDF2-F39C-224F-9E94-679EE1EBAF5B}"/>
                  </a:ext>
                </a:extLst>
              </p:cNvPr>
              <p:cNvSpPr txBox="1"/>
              <p:nvPr/>
            </p:nvSpPr>
            <p:spPr>
              <a:xfrm>
                <a:off x="2291843" y="4275589"/>
                <a:ext cx="2043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i="1">
                              <a:solidFill>
                                <a:srgbClr val="C00000"/>
                              </a:solidFill>
                              <a:latin typeface="Cambria Math" panose="02040503050406030204" pitchFamily="18" charset="0"/>
                              <a:ea typeface="Cambria Math" panose="02040503050406030204" pitchFamily="18" charset="0"/>
                            </a:rPr>
                            <m:t>¬</m:t>
                          </m:r>
                          <m:r>
                            <a:rPr lang="es-CO" sz="2800" b="0" i="1" smtClean="0">
                              <a:solidFill>
                                <a:srgbClr val="C00000"/>
                              </a:solidFill>
                              <a:latin typeface="Cambria Math" panose="02040503050406030204" pitchFamily="18" charset="0"/>
                            </a:rPr>
                            <m:t>𝑔</m:t>
                          </m:r>
                        </m:e>
                      </m:d>
                      <m:r>
                        <a:rPr lang="es-CO" sz="2800" b="0" i="1" smtClean="0">
                          <a:solidFill>
                            <a:schemeClr val="tx1"/>
                          </a:solidFill>
                          <a:latin typeface="Cambria Math" panose="02040503050406030204" pitchFamily="18" charset="0"/>
                        </a:rPr>
                        <m:t>=0,8</m:t>
                      </m:r>
                    </m:oMath>
                  </m:oMathPara>
                </a14:m>
                <a:endParaRPr lang="es-CO" sz="2800" b="0" dirty="0"/>
              </a:p>
            </p:txBody>
          </p:sp>
        </mc:Choice>
        <mc:Fallback xmlns="">
          <p:sp>
            <p:nvSpPr>
              <p:cNvPr id="64" name="CuadroTexto 63">
                <a:extLst>
                  <a:ext uri="{FF2B5EF4-FFF2-40B4-BE49-F238E27FC236}">
                    <a16:creationId xmlns:a16="http://schemas.microsoft.com/office/drawing/2014/main" id="{566ECDF2-F39C-224F-9E94-679EE1EBAF5B}"/>
                  </a:ext>
                </a:extLst>
              </p:cNvPr>
              <p:cNvSpPr txBox="1">
                <a:spLocks noRot="1" noChangeAspect="1" noMove="1" noResize="1" noEditPoints="1" noAdjustHandles="1" noChangeArrowheads="1" noChangeShapeType="1" noTextEdit="1"/>
              </p:cNvSpPr>
              <p:nvPr/>
            </p:nvSpPr>
            <p:spPr>
              <a:xfrm>
                <a:off x="2291843" y="4275589"/>
                <a:ext cx="2043380" cy="430887"/>
              </a:xfrm>
              <a:prstGeom prst="rect">
                <a:avLst/>
              </a:prstGeom>
              <a:blipFill>
                <a:blip r:embed="rId22"/>
                <a:stretch>
                  <a:fillRect/>
                </a:stretch>
              </a:blipFill>
            </p:spPr>
            <p:txBody>
              <a:bodyPr/>
              <a:lstStyle/>
              <a:p>
                <a:r>
                  <a:rPr lang="es-CO">
                    <a:noFill/>
                  </a:rPr>
                  <a:t> </a:t>
                </a:r>
              </a:p>
            </p:txBody>
          </p:sp>
        </mc:Fallback>
      </mc:AlternateContent>
      <p:sp>
        <p:nvSpPr>
          <p:cNvPr id="65" name="Rectángulo 64">
            <a:extLst>
              <a:ext uri="{FF2B5EF4-FFF2-40B4-BE49-F238E27FC236}">
                <a16:creationId xmlns:a16="http://schemas.microsoft.com/office/drawing/2014/main" id="{CF6FD4B0-7E37-0446-B6D7-F8E9C417BA86}"/>
              </a:ext>
            </a:extLst>
          </p:cNvPr>
          <p:cNvSpPr/>
          <p:nvPr/>
        </p:nvSpPr>
        <p:spPr bwMode="auto">
          <a:xfrm>
            <a:off x="2219835" y="3847923"/>
            <a:ext cx="2088232" cy="896035"/>
          </a:xfrm>
          <a:prstGeom prst="rect">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6" name="Rectángulo 65">
            <a:extLst>
              <a:ext uri="{FF2B5EF4-FFF2-40B4-BE49-F238E27FC236}">
                <a16:creationId xmlns:a16="http://schemas.microsoft.com/office/drawing/2014/main" id="{FD309F72-9E27-C74F-969A-7C04E45979F2}"/>
              </a:ext>
            </a:extLst>
          </p:cNvPr>
          <p:cNvSpPr/>
          <p:nvPr/>
        </p:nvSpPr>
        <p:spPr bwMode="auto">
          <a:xfrm>
            <a:off x="4668107" y="3847922"/>
            <a:ext cx="2736304" cy="896035"/>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7" name="Rectángulo 66">
            <a:extLst>
              <a:ext uri="{FF2B5EF4-FFF2-40B4-BE49-F238E27FC236}">
                <a16:creationId xmlns:a16="http://schemas.microsoft.com/office/drawing/2014/main" id="{69BCC36C-F44D-9C46-9CFB-C08BBDDFD2F7}"/>
              </a:ext>
            </a:extLst>
          </p:cNvPr>
          <p:cNvSpPr/>
          <p:nvPr/>
        </p:nvSpPr>
        <p:spPr bwMode="auto">
          <a:xfrm>
            <a:off x="7557781" y="3847922"/>
            <a:ext cx="2736304" cy="896035"/>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CO"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Tree>
    <p:extLst>
      <p:ext uri="{BB962C8B-B14F-4D97-AF65-F5344CB8AC3E}">
        <p14:creationId xmlns:p14="http://schemas.microsoft.com/office/powerpoint/2010/main" val="210903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5" name="Rectangle 4"/>
          <p:cNvSpPr>
            <a:spLocks noChangeArrowheads="1"/>
          </p:cNvSpPr>
          <p:nvPr/>
        </p:nvSpPr>
        <p:spPr bwMode="auto">
          <a:xfrm>
            <a:off x="1224147" y="1609119"/>
            <a:ext cx="7422896" cy="475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Red Bayesiana</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Estructura que representa las dependencias entre variables aleatorias.</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Grafo dirigido </a:t>
            </a:r>
            <a:r>
              <a:rPr kumimoji="0" lang="es-ES" altLang="es-CO" sz="2200" b="0" dirty="0" err="1">
                <a:solidFill>
                  <a:schemeClr val="accent1">
                    <a:lumMod val="50000"/>
                  </a:schemeClr>
                </a:solidFill>
              </a:rPr>
              <a:t>acíclico</a:t>
            </a:r>
            <a:r>
              <a:rPr kumimoji="0" lang="es-ES" altLang="es-CO" sz="2200" b="0" dirty="0">
                <a:solidFill>
                  <a:schemeClr val="accent1">
                    <a:lumMod val="50000"/>
                  </a:schemeClr>
                </a:solidFill>
              </a:rPr>
              <a:t>.</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Cada nodo en el grafo representa una variable aleatoria.</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conexión desde el nodo X hacia Y representa que Y depende de X, es decir, que la distribución de probabilidad de Y está condicionada a la probabilidad de X.</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Cada nodo X tiene una distribución de probabilidad dada por P(X | padres(X)).</a:t>
            </a:r>
          </a:p>
          <a:p>
            <a:pPr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Permite inferir creencias a partir de evidencias.</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p:sp>
        <p:nvSpPr>
          <p:cNvPr id="2" name="Rectángulo 1">
            <a:extLst>
              <a:ext uri="{FF2B5EF4-FFF2-40B4-BE49-F238E27FC236}">
                <a16:creationId xmlns:a16="http://schemas.microsoft.com/office/drawing/2014/main" id="{BDFB52A4-6123-B74F-826C-153DC8B9CF7D}"/>
              </a:ext>
            </a:extLst>
          </p:cNvPr>
          <p:cNvSpPr/>
          <p:nvPr/>
        </p:nvSpPr>
        <p:spPr>
          <a:xfrm>
            <a:off x="4454893" y="6519446"/>
            <a:ext cx="8119430" cy="338554"/>
          </a:xfrm>
          <a:prstGeom prst="rect">
            <a:avLst/>
          </a:prstGeom>
        </p:spPr>
        <p:txBody>
          <a:bodyPr wrap="square">
            <a:spAutoFit/>
          </a:bodyPr>
          <a:lstStyle/>
          <a:p>
            <a:r>
              <a:rPr lang="es-CO" sz="1600" dirty="0">
                <a:solidFill>
                  <a:schemeClr val="bg1">
                    <a:lumMod val="75000"/>
                  </a:schemeClr>
                </a:solidFill>
              </a:rPr>
              <a:t>https://mathigon.org/course/bayesian-inference-and-graphical-models/bayesian-networks</a:t>
            </a:r>
          </a:p>
        </p:txBody>
      </p:sp>
      <p:pic>
        <p:nvPicPr>
          <p:cNvPr id="6" name="Gráfico 5">
            <a:extLst>
              <a:ext uri="{FF2B5EF4-FFF2-40B4-BE49-F238E27FC236}">
                <a16:creationId xmlns:a16="http://schemas.microsoft.com/office/drawing/2014/main" id="{899CABBA-A97A-BB48-B273-CF3F158F7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1243" y="2815131"/>
            <a:ext cx="4138248" cy="2696958"/>
          </a:xfrm>
          <a:prstGeom prst="rect">
            <a:avLst/>
          </a:prstGeom>
        </p:spPr>
      </p:pic>
      <p:sp>
        <p:nvSpPr>
          <p:cNvPr id="7" name="Rectángulo 6"/>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p:spTree>
    <p:extLst>
      <p:ext uri="{BB962C8B-B14F-4D97-AF65-F5344CB8AC3E}">
        <p14:creationId xmlns:p14="http://schemas.microsoft.com/office/powerpoint/2010/main" val="33649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p:pic>
        <p:nvPicPr>
          <p:cNvPr id="8" name="Imagen 7" descr="Diagrama&#10;&#10;Descripción generada automáticamente">
            <a:extLst>
              <a:ext uri="{FF2B5EF4-FFF2-40B4-BE49-F238E27FC236}">
                <a16:creationId xmlns:a16="http://schemas.microsoft.com/office/drawing/2014/main" id="{1B0B898C-3097-964C-A03D-F03E07C1BF0D}"/>
              </a:ext>
            </a:extLst>
          </p:cNvPr>
          <p:cNvPicPr>
            <a:picLocks noChangeAspect="1"/>
          </p:cNvPicPr>
          <p:nvPr/>
        </p:nvPicPr>
        <p:blipFill>
          <a:blip r:embed="rId3"/>
          <a:stretch>
            <a:fillRect/>
          </a:stretch>
        </p:blipFill>
        <p:spPr>
          <a:xfrm>
            <a:off x="3282384" y="1897925"/>
            <a:ext cx="4724400" cy="4775200"/>
          </a:xfrm>
          <a:prstGeom prst="rect">
            <a:avLst/>
          </a:prstGeom>
        </p:spPr>
      </p:pic>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Red Bayesiana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p:txBody>
      </p:sp>
      <p:graphicFrame>
        <p:nvGraphicFramePr>
          <p:cNvPr id="9" name="Tabla 9">
            <a:extLst>
              <a:ext uri="{FF2B5EF4-FFF2-40B4-BE49-F238E27FC236}">
                <a16:creationId xmlns:a16="http://schemas.microsoft.com/office/drawing/2014/main" id="{4BE88B2D-6631-5644-85CA-9539368F3EC4}"/>
              </a:ext>
            </a:extLst>
          </p:cNvPr>
          <p:cNvGraphicFramePr>
            <a:graphicFrameLocks noGrp="1"/>
          </p:cNvGraphicFramePr>
          <p:nvPr>
            <p:extLst>
              <p:ext uri="{D42A27DB-BD31-4B8C-83A1-F6EECF244321}">
                <p14:modId xmlns:p14="http://schemas.microsoft.com/office/powerpoint/2010/main" val="3317120212"/>
              </p:ext>
            </p:extLst>
          </p:nvPr>
        </p:nvGraphicFramePr>
        <p:xfrm>
          <a:off x="7888789" y="2152959"/>
          <a:ext cx="2424252" cy="741680"/>
        </p:xfrm>
        <a:graphic>
          <a:graphicData uri="http://schemas.openxmlformats.org/drawingml/2006/table">
            <a:tbl>
              <a:tblPr firstRow="1" bandRow="1">
                <a:tableStyleId>{5A111915-BE36-4E01-A7E5-04B1672EAD32}</a:tableStyleId>
              </a:tblPr>
              <a:tblGrid>
                <a:gridCol w="808084">
                  <a:extLst>
                    <a:ext uri="{9D8B030D-6E8A-4147-A177-3AD203B41FA5}">
                      <a16:colId xmlns:a16="http://schemas.microsoft.com/office/drawing/2014/main" val="3112933824"/>
                    </a:ext>
                  </a:extLst>
                </a:gridCol>
                <a:gridCol w="808084">
                  <a:extLst>
                    <a:ext uri="{9D8B030D-6E8A-4147-A177-3AD203B41FA5}">
                      <a16:colId xmlns:a16="http://schemas.microsoft.com/office/drawing/2014/main" val="667041839"/>
                    </a:ext>
                  </a:extLst>
                </a:gridCol>
                <a:gridCol w="808084">
                  <a:extLst>
                    <a:ext uri="{9D8B030D-6E8A-4147-A177-3AD203B41FA5}">
                      <a16:colId xmlns:a16="http://schemas.microsoft.com/office/drawing/2014/main" val="3892159506"/>
                    </a:ext>
                  </a:extLst>
                </a:gridCol>
              </a:tblGrid>
              <a:tr h="370840">
                <a:tc>
                  <a:txBody>
                    <a:bodyPr/>
                    <a:lstStyle/>
                    <a:p>
                      <a:pPr algn="ctr"/>
                      <a:r>
                        <a:rPr lang="es-CO" i="1" dirty="0"/>
                        <a:t>none</a:t>
                      </a:r>
                    </a:p>
                  </a:txBody>
                  <a:tcPr/>
                </a:tc>
                <a:tc>
                  <a:txBody>
                    <a:bodyPr/>
                    <a:lstStyle/>
                    <a:p>
                      <a:pPr algn="ctr"/>
                      <a:r>
                        <a:rPr lang="es-CO" i="1" dirty="0"/>
                        <a:t>light</a:t>
                      </a:r>
                    </a:p>
                  </a:txBody>
                  <a:tcPr/>
                </a:tc>
                <a:tc>
                  <a:txBody>
                    <a:bodyPr/>
                    <a:lstStyle/>
                    <a:p>
                      <a:pPr algn="ctr"/>
                      <a:r>
                        <a:rPr lang="es-CO" i="1" dirty="0"/>
                        <a:t>heavy</a:t>
                      </a:r>
                    </a:p>
                  </a:txBody>
                  <a:tcPr/>
                </a:tc>
                <a:extLst>
                  <a:ext uri="{0D108BD9-81ED-4DB2-BD59-A6C34878D82A}">
                    <a16:rowId xmlns:a16="http://schemas.microsoft.com/office/drawing/2014/main" val="2164432697"/>
                  </a:ext>
                </a:extLst>
              </a:tr>
              <a:tr h="370840">
                <a:tc>
                  <a:txBody>
                    <a:bodyPr/>
                    <a:lstStyle/>
                    <a:p>
                      <a:pPr algn="ctr"/>
                      <a:r>
                        <a:rPr lang="es-CO" dirty="0"/>
                        <a:t>0,7</a:t>
                      </a:r>
                    </a:p>
                  </a:txBody>
                  <a:tcPr/>
                </a:tc>
                <a:tc>
                  <a:txBody>
                    <a:bodyPr/>
                    <a:lstStyle/>
                    <a:p>
                      <a:pPr algn="ctr"/>
                      <a:r>
                        <a:rPr lang="es-CO" dirty="0"/>
                        <a:t>0,2</a:t>
                      </a:r>
                    </a:p>
                  </a:txBody>
                  <a:tcPr/>
                </a:tc>
                <a:tc>
                  <a:txBody>
                    <a:bodyPr/>
                    <a:lstStyle/>
                    <a:p>
                      <a:pPr algn="ctr"/>
                      <a:r>
                        <a:rPr lang="es-CO" dirty="0"/>
                        <a:t>0,1</a:t>
                      </a:r>
                    </a:p>
                  </a:txBody>
                  <a:tcPr/>
                </a:tc>
                <a:extLst>
                  <a:ext uri="{0D108BD9-81ED-4DB2-BD59-A6C34878D82A}">
                    <a16:rowId xmlns:a16="http://schemas.microsoft.com/office/drawing/2014/main" val="3192822741"/>
                  </a:ext>
                </a:extLst>
              </a:tr>
            </a:tbl>
          </a:graphicData>
        </a:graphic>
      </p:graphicFrame>
      <p:graphicFrame>
        <p:nvGraphicFramePr>
          <p:cNvPr id="11" name="Tabla 9">
            <a:extLst>
              <a:ext uri="{FF2B5EF4-FFF2-40B4-BE49-F238E27FC236}">
                <a16:creationId xmlns:a16="http://schemas.microsoft.com/office/drawing/2014/main" id="{6AC64986-C054-7C48-BF65-5A6D656435EF}"/>
              </a:ext>
            </a:extLst>
          </p:cNvPr>
          <p:cNvGraphicFramePr>
            <a:graphicFrameLocks noGrp="1"/>
          </p:cNvGraphicFramePr>
          <p:nvPr>
            <p:extLst>
              <p:ext uri="{D42A27DB-BD31-4B8C-83A1-F6EECF244321}">
                <p14:modId xmlns:p14="http://schemas.microsoft.com/office/powerpoint/2010/main" val="546629258"/>
              </p:ext>
            </p:extLst>
          </p:nvPr>
        </p:nvGraphicFramePr>
        <p:xfrm>
          <a:off x="1461401" y="2925767"/>
          <a:ext cx="1906829" cy="1483360"/>
        </p:xfrm>
        <a:graphic>
          <a:graphicData uri="http://schemas.openxmlformats.org/drawingml/2006/table">
            <a:tbl>
              <a:tblPr firstRow="1" firstCol="1" bandRow="1">
                <a:tableStyleId>{72833802-FEF1-4C79-8D5D-14CF1EAF98D9}</a:tableStyleId>
              </a:tblPr>
              <a:tblGrid>
                <a:gridCol w="808084">
                  <a:extLst>
                    <a:ext uri="{9D8B030D-6E8A-4147-A177-3AD203B41FA5}">
                      <a16:colId xmlns:a16="http://schemas.microsoft.com/office/drawing/2014/main" val="3112933824"/>
                    </a:ext>
                  </a:extLst>
                </a:gridCol>
                <a:gridCol w="549367">
                  <a:extLst>
                    <a:ext uri="{9D8B030D-6E8A-4147-A177-3AD203B41FA5}">
                      <a16:colId xmlns:a16="http://schemas.microsoft.com/office/drawing/2014/main" val="667041839"/>
                    </a:ext>
                  </a:extLst>
                </a:gridCol>
                <a:gridCol w="549378">
                  <a:extLst>
                    <a:ext uri="{9D8B030D-6E8A-4147-A177-3AD203B41FA5}">
                      <a16:colId xmlns:a16="http://schemas.microsoft.com/office/drawing/2014/main" val="3892159506"/>
                    </a:ext>
                  </a:extLst>
                </a:gridCol>
              </a:tblGrid>
              <a:tr h="370840">
                <a:tc>
                  <a:txBody>
                    <a:bodyPr/>
                    <a:lstStyle/>
                    <a:p>
                      <a:pPr algn="ctr"/>
                      <a:r>
                        <a:rPr lang="es-CO" dirty="0"/>
                        <a:t>R</a:t>
                      </a:r>
                    </a:p>
                  </a:txBody>
                  <a:tcPr/>
                </a:tc>
                <a:tc>
                  <a:txBody>
                    <a:bodyPr/>
                    <a:lstStyle/>
                    <a:p>
                      <a:pPr algn="ctr"/>
                      <a:r>
                        <a:rPr lang="es-CO" i="1" dirty="0"/>
                        <a:t>yes</a:t>
                      </a:r>
                    </a:p>
                  </a:txBody>
                  <a:tcPr/>
                </a:tc>
                <a:tc>
                  <a:txBody>
                    <a:bodyPr/>
                    <a:lstStyle/>
                    <a:p>
                      <a:pPr algn="ctr"/>
                      <a:r>
                        <a:rPr lang="es-CO" i="1" dirty="0"/>
                        <a:t>no</a:t>
                      </a:r>
                    </a:p>
                  </a:txBody>
                  <a:tcPr/>
                </a:tc>
                <a:extLst>
                  <a:ext uri="{0D108BD9-81ED-4DB2-BD59-A6C34878D82A}">
                    <a16:rowId xmlns:a16="http://schemas.microsoft.com/office/drawing/2014/main" val="2164432697"/>
                  </a:ext>
                </a:extLst>
              </a:tr>
              <a:tr h="370840">
                <a:tc>
                  <a:txBody>
                    <a:bodyPr/>
                    <a:lstStyle/>
                    <a:p>
                      <a:pPr algn="ctr"/>
                      <a:r>
                        <a:rPr lang="es-CO" i="1" dirty="0"/>
                        <a:t>none</a:t>
                      </a:r>
                    </a:p>
                  </a:txBody>
                  <a:tcPr/>
                </a:tc>
                <a:tc>
                  <a:txBody>
                    <a:bodyPr/>
                    <a:lstStyle/>
                    <a:p>
                      <a:pPr algn="ctr"/>
                      <a:r>
                        <a:rPr lang="es-CO" dirty="0"/>
                        <a:t>0,4</a:t>
                      </a:r>
                    </a:p>
                  </a:txBody>
                  <a:tcPr/>
                </a:tc>
                <a:tc>
                  <a:txBody>
                    <a:bodyPr/>
                    <a:lstStyle/>
                    <a:p>
                      <a:pPr algn="ctr"/>
                      <a:r>
                        <a:rPr lang="es-CO" dirty="0"/>
                        <a:t>0,6</a:t>
                      </a:r>
                    </a:p>
                  </a:txBody>
                  <a:tcPr/>
                </a:tc>
                <a:extLst>
                  <a:ext uri="{0D108BD9-81ED-4DB2-BD59-A6C34878D82A}">
                    <a16:rowId xmlns:a16="http://schemas.microsoft.com/office/drawing/2014/main" val="3192822741"/>
                  </a:ext>
                </a:extLst>
              </a:tr>
              <a:tr h="370840">
                <a:tc>
                  <a:txBody>
                    <a:bodyPr/>
                    <a:lstStyle/>
                    <a:p>
                      <a:pPr algn="ctr"/>
                      <a:r>
                        <a:rPr lang="es-CO" i="1" dirty="0"/>
                        <a:t>light</a:t>
                      </a:r>
                    </a:p>
                  </a:txBody>
                  <a:tcPr/>
                </a:tc>
                <a:tc>
                  <a:txBody>
                    <a:bodyPr/>
                    <a:lstStyle/>
                    <a:p>
                      <a:pPr algn="ctr"/>
                      <a:r>
                        <a:rPr lang="es-CO" dirty="0"/>
                        <a:t>0,2</a:t>
                      </a:r>
                    </a:p>
                  </a:txBody>
                  <a:tcPr/>
                </a:tc>
                <a:tc>
                  <a:txBody>
                    <a:bodyPr/>
                    <a:lstStyle/>
                    <a:p>
                      <a:pPr algn="ctr"/>
                      <a:r>
                        <a:rPr lang="es-CO" dirty="0"/>
                        <a:t>0,8</a:t>
                      </a:r>
                    </a:p>
                  </a:txBody>
                  <a:tcPr/>
                </a:tc>
                <a:extLst>
                  <a:ext uri="{0D108BD9-81ED-4DB2-BD59-A6C34878D82A}">
                    <a16:rowId xmlns:a16="http://schemas.microsoft.com/office/drawing/2014/main" val="3263228770"/>
                  </a:ext>
                </a:extLst>
              </a:tr>
              <a:tr h="370840">
                <a:tc>
                  <a:txBody>
                    <a:bodyPr/>
                    <a:lstStyle/>
                    <a:p>
                      <a:pPr algn="ctr"/>
                      <a:r>
                        <a:rPr lang="es-CO" i="1" dirty="0"/>
                        <a:t>heavy</a:t>
                      </a:r>
                    </a:p>
                  </a:txBody>
                  <a:tcPr/>
                </a:tc>
                <a:tc>
                  <a:txBody>
                    <a:bodyPr/>
                    <a:lstStyle/>
                    <a:p>
                      <a:pPr algn="ctr"/>
                      <a:r>
                        <a:rPr lang="es-CO" dirty="0"/>
                        <a:t>0,1</a:t>
                      </a:r>
                    </a:p>
                  </a:txBody>
                  <a:tcPr/>
                </a:tc>
                <a:tc>
                  <a:txBody>
                    <a:bodyPr/>
                    <a:lstStyle/>
                    <a:p>
                      <a:pPr algn="ctr"/>
                      <a:r>
                        <a:rPr lang="es-CO" dirty="0"/>
                        <a:t>0,9</a:t>
                      </a:r>
                    </a:p>
                  </a:txBody>
                  <a:tcPr/>
                </a:tc>
                <a:extLst>
                  <a:ext uri="{0D108BD9-81ED-4DB2-BD59-A6C34878D82A}">
                    <a16:rowId xmlns:a16="http://schemas.microsoft.com/office/drawing/2014/main" val="3752994717"/>
                  </a:ext>
                </a:extLst>
              </a:tr>
            </a:tbl>
          </a:graphicData>
        </a:graphic>
      </p:graphicFrame>
      <p:graphicFrame>
        <p:nvGraphicFramePr>
          <p:cNvPr id="12" name="Tabla 9">
            <a:extLst>
              <a:ext uri="{FF2B5EF4-FFF2-40B4-BE49-F238E27FC236}">
                <a16:creationId xmlns:a16="http://schemas.microsoft.com/office/drawing/2014/main" id="{0D4B8C8C-1A85-2243-A57C-8681A34491EE}"/>
              </a:ext>
            </a:extLst>
          </p:cNvPr>
          <p:cNvGraphicFramePr>
            <a:graphicFrameLocks noGrp="1"/>
          </p:cNvGraphicFramePr>
          <p:nvPr>
            <p:extLst>
              <p:ext uri="{D42A27DB-BD31-4B8C-83A1-F6EECF244321}">
                <p14:modId xmlns:p14="http://schemas.microsoft.com/office/powerpoint/2010/main" val="199739542"/>
              </p:ext>
            </p:extLst>
          </p:nvPr>
        </p:nvGraphicFramePr>
        <p:xfrm>
          <a:off x="7888789" y="3550592"/>
          <a:ext cx="3363556" cy="2595880"/>
        </p:xfrm>
        <a:graphic>
          <a:graphicData uri="http://schemas.openxmlformats.org/drawingml/2006/table">
            <a:tbl>
              <a:tblPr firstRow="1" firstCol="1" bandRow="1">
                <a:tableStyleId>{912C8C85-51F0-491E-9774-3900AFEF0FD7}</a:tableStyleId>
              </a:tblPr>
              <a:tblGrid>
                <a:gridCol w="770826">
                  <a:extLst>
                    <a:ext uri="{9D8B030D-6E8A-4147-A177-3AD203B41FA5}">
                      <a16:colId xmlns:a16="http://schemas.microsoft.com/office/drawing/2014/main" val="3112933824"/>
                    </a:ext>
                  </a:extLst>
                </a:gridCol>
                <a:gridCol w="706056">
                  <a:extLst>
                    <a:ext uri="{9D8B030D-6E8A-4147-A177-3AD203B41FA5}">
                      <a16:colId xmlns:a16="http://schemas.microsoft.com/office/drawing/2014/main" val="667041839"/>
                    </a:ext>
                  </a:extLst>
                </a:gridCol>
                <a:gridCol w="925975">
                  <a:extLst>
                    <a:ext uri="{9D8B030D-6E8A-4147-A177-3AD203B41FA5}">
                      <a16:colId xmlns:a16="http://schemas.microsoft.com/office/drawing/2014/main" val="3892159506"/>
                    </a:ext>
                  </a:extLst>
                </a:gridCol>
                <a:gridCol w="960699">
                  <a:extLst>
                    <a:ext uri="{9D8B030D-6E8A-4147-A177-3AD203B41FA5}">
                      <a16:colId xmlns:a16="http://schemas.microsoft.com/office/drawing/2014/main" val="1119895709"/>
                    </a:ext>
                  </a:extLst>
                </a:gridCol>
              </a:tblGrid>
              <a:tr h="370840">
                <a:tc>
                  <a:txBody>
                    <a:bodyPr/>
                    <a:lstStyle/>
                    <a:p>
                      <a:pPr algn="ctr"/>
                      <a:r>
                        <a:rPr lang="es-CO" dirty="0"/>
                        <a:t>R</a:t>
                      </a:r>
                    </a:p>
                  </a:txBody>
                  <a:tcPr/>
                </a:tc>
                <a:tc>
                  <a:txBody>
                    <a:bodyPr/>
                    <a:lstStyle/>
                    <a:p>
                      <a:pPr algn="ctr"/>
                      <a:r>
                        <a:rPr lang="es-CO" dirty="0"/>
                        <a:t>M</a:t>
                      </a:r>
                    </a:p>
                  </a:txBody>
                  <a:tcPr/>
                </a:tc>
                <a:tc>
                  <a:txBody>
                    <a:bodyPr/>
                    <a:lstStyle/>
                    <a:p>
                      <a:pPr algn="ctr"/>
                      <a:r>
                        <a:rPr lang="es-CO" i="1" dirty="0"/>
                        <a:t>on time</a:t>
                      </a:r>
                    </a:p>
                  </a:txBody>
                  <a:tcPr/>
                </a:tc>
                <a:tc>
                  <a:txBody>
                    <a:bodyPr/>
                    <a:lstStyle/>
                    <a:p>
                      <a:pPr algn="ctr"/>
                      <a:r>
                        <a:rPr lang="es-CO" i="1" dirty="0"/>
                        <a:t>delayed</a:t>
                      </a:r>
                    </a:p>
                  </a:txBody>
                  <a:tcPr/>
                </a:tc>
                <a:extLst>
                  <a:ext uri="{0D108BD9-81ED-4DB2-BD59-A6C34878D82A}">
                    <a16:rowId xmlns:a16="http://schemas.microsoft.com/office/drawing/2014/main" val="2164432697"/>
                  </a:ext>
                </a:extLst>
              </a:tr>
              <a:tr h="370840">
                <a:tc>
                  <a:txBody>
                    <a:bodyPr/>
                    <a:lstStyle/>
                    <a:p>
                      <a:pPr algn="ctr"/>
                      <a:r>
                        <a:rPr lang="es-CO" i="1" dirty="0"/>
                        <a:t>none</a:t>
                      </a:r>
                    </a:p>
                  </a:txBody>
                  <a:tcPr/>
                </a:tc>
                <a:tc>
                  <a:txBody>
                    <a:bodyPr/>
                    <a:lstStyle/>
                    <a:p>
                      <a:pPr algn="ctr"/>
                      <a:r>
                        <a:rPr lang="es-CO" b="1" i="1" dirty="0"/>
                        <a:t>yes</a:t>
                      </a:r>
                    </a:p>
                  </a:txBody>
                  <a:tcPr/>
                </a:tc>
                <a:tc>
                  <a:txBody>
                    <a:bodyPr/>
                    <a:lstStyle/>
                    <a:p>
                      <a:pPr algn="ctr"/>
                      <a:r>
                        <a:rPr lang="es-CO" dirty="0"/>
                        <a:t>0,8</a:t>
                      </a:r>
                    </a:p>
                  </a:txBody>
                  <a:tcPr/>
                </a:tc>
                <a:tc>
                  <a:txBody>
                    <a:bodyPr/>
                    <a:lstStyle/>
                    <a:p>
                      <a:pPr algn="ctr"/>
                      <a:r>
                        <a:rPr lang="es-CO" dirty="0"/>
                        <a:t>0,2</a:t>
                      </a:r>
                    </a:p>
                  </a:txBody>
                  <a:tcPr/>
                </a:tc>
                <a:extLst>
                  <a:ext uri="{0D108BD9-81ED-4DB2-BD59-A6C34878D82A}">
                    <a16:rowId xmlns:a16="http://schemas.microsoft.com/office/drawing/2014/main" val="3192822741"/>
                  </a:ext>
                </a:extLst>
              </a:tr>
              <a:tr h="370840">
                <a:tc>
                  <a:txBody>
                    <a:bodyPr/>
                    <a:lstStyle/>
                    <a:p>
                      <a:pPr algn="ctr"/>
                      <a:r>
                        <a:rPr lang="es-CO" i="1" dirty="0"/>
                        <a:t>none</a:t>
                      </a:r>
                    </a:p>
                  </a:txBody>
                  <a:tcPr/>
                </a:tc>
                <a:tc>
                  <a:txBody>
                    <a:bodyPr/>
                    <a:lstStyle/>
                    <a:p>
                      <a:pPr algn="ctr"/>
                      <a:r>
                        <a:rPr lang="es-CO" b="1" i="1" dirty="0"/>
                        <a:t>no</a:t>
                      </a:r>
                    </a:p>
                  </a:txBody>
                  <a:tcPr/>
                </a:tc>
                <a:tc>
                  <a:txBody>
                    <a:bodyPr/>
                    <a:lstStyle/>
                    <a:p>
                      <a:pPr algn="ctr"/>
                      <a:r>
                        <a:rPr lang="es-CO" dirty="0"/>
                        <a:t>0,9</a:t>
                      </a:r>
                    </a:p>
                  </a:txBody>
                  <a:tcPr/>
                </a:tc>
                <a:tc>
                  <a:txBody>
                    <a:bodyPr/>
                    <a:lstStyle/>
                    <a:p>
                      <a:pPr algn="ctr"/>
                      <a:r>
                        <a:rPr lang="es-CO" dirty="0"/>
                        <a:t>0,1</a:t>
                      </a:r>
                    </a:p>
                  </a:txBody>
                  <a:tcPr/>
                </a:tc>
                <a:extLst>
                  <a:ext uri="{0D108BD9-81ED-4DB2-BD59-A6C34878D82A}">
                    <a16:rowId xmlns:a16="http://schemas.microsoft.com/office/drawing/2014/main" val="863708875"/>
                  </a:ext>
                </a:extLst>
              </a:tr>
              <a:tr h="370840">
                <a:tc>
                  <a:txBody>
                    <a:bodyPr/>
                    <a:lstStyle/>
                    <a:p>
                      <a:pPr algn="ctr"/>
                      <a:r>
                        <a:rPr lang="es-CO" i="1" dirty="0"/>
                        <a:t>light</a:t>
                      </a:r>
                    </a:p>
                  </a:txBody>
                  <a:tcPr/>
                </a:tc>
                <a:tc>
                  <a:txBody>
                    <a:bodyPr/>
                    <a:lstStyle/>
                    <a:p>
                      <a:pPr algn="ctr"/>
                      <a:r>
                        <a:rPr lang="es-CO" b="1" i="1" dirty="0"/>
                        <a:t>yes</a:t>
                      </a:r>
                    </a:p>
                  </a:txBody>
                  <a:tcPr/>
                </a:tc>
                <a:tc>
                  <a:txBody>
                    <a:bodyPr/>
                    <a:lstStyle/>
                    <a:p>
                      <a:pPr algn="ctr"/>
                      <a:r>
                        <a:rPr lang="es-CO" dirty="0"/>
                        <a:t>0,6</a:t>
                      </a:r>
                    </a:p>
                  </a:txBody>
                  <a:tcPr/>
                </a:tc>
                <a:tc>
                  <a:txBody>
                    <a:bodyPr/>
                    <a:lstStyle/>
                    <a:p>
                      <a:pPr algn="ctr"/>
                      <a:r>
                        <a:rPr lang="es-CO" dirty="0"/>
                        <a:t>0,4</a:t>
                      </a:r>
                    </a:p>
                  </a:txBody>
                  <a:tcPr/>
                </a:tc>
                <a:extLst>
                  <a:ext uri="{0D108BD9-81ED-4DB2-BD59-A6C34878D82A}">
                    <a16:rowId xmlns:a16="http://schemas.microsoft.com/office/drawing/2014/main" val="623655267"/>
                  </a:ext>
                </a:extLst>
              </a:tr>
              <a:tr h="370840">
                <a:tc>
                  <a:txBody>
                    <a:bodyPr/>
                    <a:lstStyle/>
                    <a:p>
                      <a:pPr algn="ctr"/>
                      <a:r>
                        <a:rPr lang="es-CO" i="1" dirty="0"/>
                        <a:t>light</a:t>
                      </a:r>
                    </a:p>
                  </a:txBody>
                  <a:tcPr/>
                </a:tc>
                <a:tc>
                  <a:txBody>
                    <a:bodyPr/>
                    <a:lstStyle/>
                    <a:p>
                      <a:pPr algn="ctr"/>
                      <a:r>
                        <a:rPr lang="es-CO" b="1" i="1" dirty="0"/>
                        <a:t>no</a:t>
                      </a:r>
                    </a:p>
                  </a:txBody>
                  <a:tcPr/>
                </a:tc>
                <a:tc>
                  <a:txBody>
                    <a:bodyPr/>
                    <a:lstStyle/>
                    <a:p>
                      <a:pPr algn="ctr"/>
                      <a:r>
                        <a:rPr lang="es-CO" dirty="0"/>
                        <a:t>0,7</a:t>
                      </a:r>
                    </a:p>
                  </a:txBody>
                  <a:tcPr/>
                </a:tc>
                <a:tc>
                  <a:txBody>
                    <a:bodyPr/>
                    <a:lstStyle/>
                    <a:p>
                      <a:pPr algn="ctr"/>
                      <a:r>
                        <a:rPr lang="es-CO" dirty="0"/>
                        <a:t>0,3</a:t>
                      </a:r>
                    </a:p>
                  </a:txBody>
                  <a:tcPr/>
                </a:tc>
                <a:extLst>
                  <a:ext uri="{0D108BD9-81ED-4DB2-BD59-A6C34878D82A}">
                    <a16:rowId xmlns:a16="http://schemas.microsoft.com/office/drawing/2014/main" val="1093113834"/>
                  </a:ext>
                </a:extLst>
              </a:tr>
              <a:tr h="370840">
                <a:tc>
                  <a:txBody>
                    <a:bodyPr/>
                    <a:lstStyle/>
                    <a:p>
                      <a:pPr algn="ctr"/>
                      <a:r>
                        <a:rPr lang="es-CO" i="1" dirty="0"/>
                        <a:t>heavy</a:t>
                      </a:r>
                    </a:p>
                  </a:txBody>
                  <a:tcPr/>
                </a:tc>
                <a:tc>
                  <a:txBody>
                    <a:bodyPr/>
                    <a:lstStyle/>
                    <a:p>
                      <a:pPr algn="ctr"/>
                      <a:r>
                        <a:rPr lang="es-CO" b="1" i="1" dirty="0"/>
                        <a:t>yes</a:t>
                      </a:r>
                    </a:p>
                  </a:txBody>
                  <a:tcPr/>
                </a:tc>
                <a:tc>
                  <a:txBody>
                    <a:bodyPr/>
                    <a:lstStyle/>
                    <a:p>
                      <a:pPr algn="ctr"/>
                      <a:r>
                        <a:rPr lang="es-CO" dirty="0"/>
                        <a:t>0,4</a:t>
                      </a:r>
                    </a:p>
                  </a:txBody>
                  <a:tcPr/>
                </a:tc>
                <a:tc>
                  <a:txBody>
                    <a:bodyPr/>
                    <a:lstStyle/>
                    <a:p>
                      <a:pPr algn="ctr"/>
                      <a:r>
                        <a:rPr lang="es-CO" dirty="0"/>
                        <a:t>0,6</a:t>
                      </a:r>
                    </a:p>
                  </a:txBody>
                  <a:tcPr/>
                </a:tc>
                <a:extLst>
                  <a:ext uri="{0D108BD9-81ED-4DB2-BD59-A6C34878D82A}">
                    <a16:rowId xmlns:a16="http://schemas.microsoft.com/office/drawing/2014/main" val="4091738339"/>
                  </a:ext>
                </a:extLst>
              </a:tr>
              <a:tr h="370840">
                <a:tc>
                  <a:txBody>
                    <a:bodyPr/>
                    <a:lstStyle/>
                    <a:p>
                      <a:pPr algn="ctr"/>
                      <a:r>
                        <a:rPr lang="es-CO" i="1" dirty="0"/>
                        <a:t>heavy</a:t>
                      </a:r>
                    </a:p>
                  </a:txBody>
                  <a:tcPr/>
                </a:tc>
                <a:tc>
                  <a:txBody>
                    <a:bodyPr/>
                    <a:lstStyle/>
                    <a:p>
                      <a:pPr algn="ctr"/>
                      <a:r>
                        <a:rPr lang="es-CO" b="1" i="1" dirty="0"/>
                        <a:t>no</a:t>
                      </a:r>
                    </a:p>
                  </a:txBody>
                  <a:tcPr/>
                </a:tc>
                <a:tc>
                  <a:txBody>
                    <a:bodyPr/>
                    <a:lstStyle/>
                    <a:p>
                      <a:pPr algn="ctr"/>
                      <a:r>
                        <a:rPr lang="es-CO" dirty="0"/>
                        <a:t>0,5</a:t>
                      </a:r>
                    </a:p>
                  </a:txBody>
                  <a:tcPr/>
                </a:tc>
                <a:tc>
                  <a:txBody>
                    <a:bodyPr/>
                    <a:lstStyle/>
                    <a:p>
                      <a:pPr algn="ctr"/>
                      <a:r>
                        <a:rPr lang="es-CO" dirty="0"/>
                        <a:t>0,5</a:t>
                      </a:r>
                    </a:p>
                  </a:txBody>
                  <a:tcPr/>
                </a:tc>
                <a:extLst>
                  <a:ext uri="{0D108BD9-81ED-4DB2-BD59-A6C34878D82A}">
                    <a16:rowId xmlns:a16="http://schemas.microsoft.com/office/drawing/2014/main" val="2205025038"/>
                  </a:ext>
                </a:extLst>
              </a:tr>
            </a:tbl>
          </a:graphicData>
        </a:graphic>
      </p:graphicFrame>
      <p:graphicFrame>
        <p:nvGraphicFramePr>
          <p:cNvPr id="13" name="Tabla 9">
            <a:extLst>
              <a:ext uri="{FF2B5EF4-FFF2-40B4-BE49-F238E27FC236}">
                <a16:creationId xmlns:a16="http://schemas.microsoft.com/office/drawing/2014/main" id="{B69F8EBA-0896-184A-BF89-1C559AD3EA9F}"/>
              </a:ext>
            </a:extLst>
          </p:cNvPr>
          <p:cNvGraphicFramePr>
            <a:graphicFrameLocks noGrp="1"/>
          </p:cNvGraphicFramePr>
          <p:nvPr>
            <p:extLst>
              <p:ext uri="{D42A27DB-BD31-4B8C-83A1-F6EECF244321}">
                <p14:modId xmlns:p14="http://schemas.microsoft.com/office/powerpoint/2010/main" val="3783360834"/>
              </p:ext>
            </p:extLst>
          </p:nvPr>
        </p:nvGraphicFramePr>
        <p:xfrm>
          <a:off x="1463972" y="5558141"/>
          <a:ext cx="2681889" cy="1112520"/>
        </p:xfrm>
        <a:graphic>
          <a:graphicData uri="http://schemas.openxmlformats.org/drawingml/2006/table">
            <a:tbl>
              <a:tblPr firstRow="1" firstCol="1" bandRow="1">
                <a:tableStyleId>{17292A2E-F333-43FB-9621-5CBBE7FDCDCB}</a:tableStyleId>
              </a:tblPr>
              <a:tblGrid>
                <a:gridCol w="937549">
                  <a:extLst>
                    <a:ext uri="{9D8B030D-6E8A-4147-A177-3AD203B41FA5}">
                      <a16:colId xmlns:a16="http://schemas.microsoft.com/office/drawing/2014/main" val="3112933824"/>
                    </a:ext>
                  </a:extLst>
                </a:gridCol>
                <a:gridCol w="902825">
                  <a:extLst>
                    <a:ext uri="{9D8B030D-6E8A-4147-A177-3AD203B41FA5}">
                      <a16:colId xmlns:a16="http://schemas.microsoft.com/office/drawing/2014/main" val="667041839"/>
                    </a:ext>
                  </a:extLst>
                </a:gridCol>
                <a:gridCol w="841515">
                  <a:extLst>
                    <a:ext uri="{9D8B030D-6E8A-4147-A177-3AD203B41FA5}">
                      <a16:colId xmlns:a16="http://schemas.microsoft.com/office/drawing/2014/main" val="3892159506"/>
                    </a:ext>
                  </a:extLst>
                </a:gridCol>
              </a:tblGrid>
              <a:tr h="370840">
                <a:tc>
                  <a:txBody>
                    <a:bodyPr/>
                    <a:lstStyle/>
                    <a:p>
                      <a:pPr algn="ctr"/>
                      <a:r>
                        <a:rPr lang="es-CO" dirty="0"/>
                        <a:t>T</a:t>
                      </a:r>
                    </a:p>
                  </a:txBody>
                  <a:tcPr/>
                </a:tc>
                <a:tc>
                  <a:txBody>
                    <a:bodyPr/>
                    <a:lstStyle/>
                    <a:p>
                      <a:pPr algn="ctr"/>
                      <a:r>
                        <a:rPr lang="es-CO" i="1" dirty="0"/>
                        <a:t>attend</a:t>
                      </a:r>
                    </a:p>
                  </a:txBody>
                  <a:tcPr/>
                </a:tc>
                <a:tc>
                  <a:txBody>
                    <a:bodyPr/>
                    <a:lstStyle/>
                    <a:p>
                      <a:pPr algn="ctr"/>
                      <a:r>
                        <a:rPr lang="es-CO" i="1" dirty="0"/>
                        <a:t>miss</a:t>
                      </a:r>
                    </a:p>
                  </a:txBody>
                  <a:tcPr/>
                </a:tc>
                <a:extLst>
                  <a:ext uri="{0D108BD9-81ED-4DB2-BD59-A6C34878D82A}">
                    <a16:rowId xmlns:a16="http://schemas.microsoft.com/office/drawing/2014/main" val="2164432697"/>
                  </a:ext>
                </a:extLst>
              </a:tr>
              <a:tr h="370840">
                <a:tc>
                  <a:txBody>
                    <a:bodyPr/>
                    <a:lstStyle/>
                    <a:p>
                      <a:pPr algn="ctr"/>
                      <a:r>
                        <a:rPr lang="es-CO" i="1" dirty="0"/>
                        <a:t>on time</a:t>
                      </a:r>
                    </a:p>
                  </a:txBody>
                  <a:tcPr/>
                </a:tc>
                <a:tc>
                  <a:txBody>
                    <a:bodyPr/>
                    <a:lstStyle/>
                    <a:p>
                      <a:pPr algn="ctr"/>
                      <a:r>
                        <a:rPr lang="es-CO" dirty="0"/>
                        <a:t>0,9</a:t>
                      </a:r>
                    </a:p>
                  </a:txBody>
                  <a:tcPr/>
                </a:tc>
                <a:tc>
                  <a:txBody>
                    <a:bodyPr/>
                    <a:lstStyle/>
                    <a:p>
                      <a:pPr algn="ctr"/>
                      <a:r>
                        <a:rPr lang="es-CO" dirty="0"/>
                        <a:t>0,1</a:t>
                      </a:r>
                    </a:p>
                  </a:txBody>
                  <a:tcPr/>
                </a:tc>
                <a:extLst>
                  <a:ext uri="{0D108BD9-81ED-4DB2-BD59-A6C34878D82A}">
                    <a16:rowId xmlns:a16="http://schemas.microsoft.com/office/drawing/2014/main" val="3192822741"/>
                  </a:ext>
                </a:extLst>
              </a:tr>
              <a:tr h="370840">
                <a:tc>
                  <a:txBody>
                    <a:bodyPr/>
                    <a:lstStyle/>
                    <a:p>
                      <a:pPr algn="ctr"/>
                      <a:r>
                        <a:rPr lang="es-CO" i="1" dirty="0"/>
                        <a:t>delayed</a:t>
                      </a:r>
                    </a:p>
                  </a:txBody>
                  <a:tcPr/>
                </a:tc>
                <a:tc>
                  <a:txBody>
                    <a:bodyPr/>
                    <a:lstStyle/>
                    <a:p>
                      <a:pPr algn="ctr"/>
                      <a:r>
                        <a:rPr lang="es-CO" dirty="0"/>
                        <a:t>0,6</a:t>
                      </a:r>
                    </a:p>
                  </a:txBody>
                  <a:tcPr/>
                </a:tc>
                <a:tc>
                  <a:txBody>
                    <a:bodyPr/>
                    <a:lstStyle/>
                    <a:p>
                      <a:pPr algn="ctr"/>
                      <a:r>
                        <a:rPr lang="es-CO" dirty="0"/>
                        <a:t>0,4</a:t>
                      </a:r>
                    </a:p>
                  </a:txBody>
                  <a:tcPr/>
                </a:tc>
                <a:extLst>
                  <a:ext uri="{0D108BD9-81ED-4DB2-BD59-A6C34878D82A}">
                    <a16:rowId xmlns:a16="http://schemas.microsoft.com/office/drawing/2014/main" val="2326579803"/>
                  </a:ext>
                </a:extLst>
              </a:tr>
            </a:tbl>
          </a:graphicData>
        </a:graphic>
      </p:graphicFrame>
      <p:sp>
        <p:nvSpPr>
          <p:cNvPr id="10" name="Rectángulo redondeado 9">
            <a:extLst>
              <a:ext uri="{FF2B5EF4-FFF2-40B4-BE49-F238E27FC236}">
                <a16:creationId xmlns:a16="http://schemas.microsoft.com/office/drawing/2014/main" id="{84C7E430-F12E-9246-ACE4-4F4DC49B6466}"/>
              </a:ext>
            </a:extLst>
          </p:cNvPr>
          <p:cNvSpPr/>
          <p:nvPr/>
        </p:nvSpPr>
        <p:spPr>
          <a:xfrm>
            <a:off x="4488419" y="2065233"/>
            <a:ext cx="2826778" cy="817831"/>
          </a:xfrm>
          <a:prstGeom prst="roundRect">
            <a:avLst>
              <a:gd name="adj" fmla="val 33651"/>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redondeado 14">
            <a:extLst>
              <a:ext uri="{FF2B5EF4-FFF2-40B4-BE49-F238E27FC236}">
                <a16:creationId xmlns:a16="http://schemas.microsoft.com/office/drawing/2014/main" id="{1B45EC47-177B-F449-B764-A544D124271E}"/>
              </a:ext>
            </a:extLst>
          </p:cNvPr>
          <p:cNvSpPr/>
          <p:nvPr/>
        </p:nvSpPr>
        <p:spPr>
          <a:xfrm>
            <a:off x="3861030" y="3270106"/>
            <a:ext cx="2435595" cy="817831"/>
          </a:xfrm>
          <a:prstGeom prst="roundRect">
            <a:avLst>
              <a:gd name="adj" fmla="val 33651"/>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redondeado 15">
            <a:extLst>
              <a:ext uri="{FF2B5EF4-FFF2-40B4-BE49-F238E27FC236}">
                <a16:creationId xmlns:a16="http://schemas.microsoft.com/office/drawing/2014/main" id="{832BA0FC-A333-F248-BC3F-59D6A5A4C21B}"/>
              </a:ext>
            </a:extLst>
          </p:cNvPr>
          <p:cNvSpPr/>
          <p:nvPr/>
        </p:nvSpPr>
        <p:spPr>
          <a:xfrm>
            <a:off x="4508937" y="4469343"/>
            <a:ext cx="2806259" cy="817831"/>
          </a:xfrm>
          <a:prstGeom prst="roundRect">
            <a:avLst>
              <a:gd name="adj" fmla="val 33651"/>
            </a:avLst>
          </a:prstGeom>
          <a:solidFill>
            <a:schemeClr val="accent6">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redondeado 16">
            <a:extLst>
              <a:ext uri="{FF2B5EF4-FFF2-40B4-BE49-F238E27FC236}">
                <a16:creationId xmlns:a16="http://schemas.microsoft.com/office/drawing/2014/main" id="{13EE0C74-B59A-644D-8B91-276B9949C38D}"/>
              </a:ext>
            </a:extLst>
          </p:cNvPr>
          <p:cNvSpPr/>
          <p:nvPr/>
        </p:nvSpPr>
        <p:spPr>
          <a:xfrm>
            <a:off x="4792717" y="5668580"/>
            <a:ext cx="2221538" cy="817831"/>
          </a:xfrm>
          <a:prstGeom prst="roundRect">
            <a:avLst>
              <a:gd name="adj" fmla="val 33651"/>
            </a:avLst>
          </a:prstGeom>
          <a:solidFill>
            <a:schemeClr val="accent4">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8815FF0-E818-F543-AF24-5C9B820DC1DB}"/>
              </a:ext>
            </a:extLst>
          </p:cNvPr>
          <p:cNvSpPr/>
          <p:nvPr/>
        </p:nvSpPr>
        <p:spPr>
          <a:xfrm rot="16200000">
            <a:off x="10133488" y="4819366"/>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Tree>
    <p:extLst>
      <p:ext uri="{BB962C8B-B14F-4D97-AF65-F5344CB8AC3E}">
        <p14:creationId xmlns:p14="http://schemas.microsoft.com/office/powerpoint/2010/main" val="240607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p:sp>
        <p:nvSpPr>
          <p:cNvPr id="5" name="Rectangle 4"/>
          <p:cNvSpPr>
            <a:spLocks noChangeArrowheads="1"/>
          </p:cNvSpPr>
          <p:nvPr/>
        </p:nvSpPr>
        <p:spPr bwMode="auto">
          <a:xfrm>
            <a:off x="2057867" y="1609119"/>
            <a:ext cx="1003802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Red Bayesiana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de fallar a la reunión cuando el tren está retrasado en un día sin mantenimiento y lluvia ligera?</a:t>
            </a:r>
            <a:br>
              <a:rPr kumimoji="0" lang="es-ES" altLang="es-CO" sz="2200" b="0" dirty="0">
                <a:solidFill>
                  <a:schemeClr val="accent1">
                    <a:lumMod val="50000"/>
                  </a:schemeClr>
                </a:solidFill>
              </a:rPr>
            </a:br>
            <a:r>
              <a:rPr kumimoji="0" lang="es-ES" altLang="es-CO" sz="2200" b="0" dirty="0">
                <a:solidFill>
                  <a:schemeClr val="accent1">
                    <a:lumMod val="50000"/>
                  </a:schemeClr>
                </a:solidFill>
              </a:rPr>
              <a:t>P(</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miss</a:t>
            </a:r>
            <a:r>
              <a:rPr kumimoji="0" lang="es-ES" altLang="es-CO" sz="2200" b="0" dirty="0">
                <a:solidFill>
                  <a:schemeClr val="accent1">
                    <a:lumMod val="50000"/>
                  </a:schemeClr>
                </a:solidFill>
              </a:rPr>
              <a:t>) = P(</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P(</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P(</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 P(</a:t>
            </a:r>
            <a:r>
              <a:rPr kumimoji="0" lang="es-ES" altLang="es-CO" sz="2200" b="0" i="1" dirty="0">
                <a:solidFill>
                  <a:schemeClr val="accent1">
                    <a:lumMod val="50000"/>
                  </a:schemeClr>
                </a:solidFill>
              </a:rPr>
              <a:t>miss</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 0,2 * 0,8 * 0,3 * 0,4</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 0,0192</a:t>
            </a:r>
            <a:br>
              <a:rPr kumimoji="0" lang="es-ES" altLang="es-CO" sz="2200" b="0" dirty="0">
                <a:solidFill>
                  <a:schemeClr val="accent1">
                    <a:lumMod val="50000"/>
                  </a:schemeClr>
                </a:solidFill>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de llegar a la reunión cuando el tren está retrasado en un día con mantenimiento y lluvia fuerte?</a:t>
            </a:r>
          </a:p>
          <a:p>
            <a:pPr marL="0" indent="0" eaLnBrk="1" hangingPunct="1">
              <a:spcBef>
                <a:spcPct val="20000"/>
              </a:spcBef>
              <a:buClr>
                <a:schemeClr val="hlink"/>
              </a:buClr>
              <a:buSzPct val="55000"/>
            </a:pPr>
            <a:r>
              <a:rPr kumimoji="0" lang="es-ES" altLang="es-CO" sz="2200" b="0" dirty="0">
                <a:solidFill>
                  <a:schemeClr val="accent1">
                    <a:lumMod val="50000"/>
                  </a:schemeClr>
                </a:solidFill>
              </a:rPr>
              <a:t>     P(</a:t>
            </a:r>
            <a:r>
              <a:rPr kumimoji="0" lang="es-ES" altLang="es-CO" sz="2200" b="0" i="1" dirty="0">
                <a:solidFill>
                  <a:schemeClr val="accent1">
                    <a:lumMod val="50000"/>
                  </a:schemeClr>
                </a:solidFill>
              </a:rPr>
              <a:t>heavy</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yes</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attend</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 P(</a:t>
            </a:r>
            <a:r>
              <a:rPr kumimoji="0" lang="es-ES" altLang="es-CO" sz="2200" b="0" i="1" dirty="0">
                <a:solidFill>
                  <a:schemeClr val="accent1">
                    <a:lumMod val="50000"/>
                  </a:schemeClr>
                </a:solidFill>
              </a:rPr>
              <a:t>heavy</a:t>
            </a:r>
            <a:r>
              <a:rPr kumimoji="0" lang="es-ES" altLang="es-CO" sz="2200" b="0" dirty="0">
                <a:solidFill>
                  <a:schemeClr val="accent1">
                    <a:lumMod val="50000"/>
                  </a:schemeClr>
                </a:solidFill>
              </a:rPr>
              <a:t>) P(</a:t>
            </a:r>
            <a:r>
              <a:rPr kumimoji="0" lang="es-ES" altLang="es-CO" sz="2200" b="0" i="1" dirty="0">
                <a:solidFill>
                  <a:schemeClr val="accent1">
                    <a:lumMod val="50000"/>
                  </a:schemeClr>
                </a:solidFill>
              </a:rPr>
              <a:t>yes</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heavy</a:t>
            </a:r>
            <a:r>
              <a:rPr kumimoji="0" lang="es-ES" altLang="es-CO" sz="2200" b="0" dirty="0">
                <a:solidFill>
                  <a:schemeClr val="accent1">
                    <a:lumMod val="50000"/>
                  </a:schemeClr>
                </a:solidFill>
              </a:rPr>
              <a:t>) P(</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heavy</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yes</a:t>
            </a:r>
            <a:r>
              <a:rPr kumimoji="0" lang="es-ES" altLang="es-CO" sz="2200" b="0" dirty="0">
                <a:solidFill>
                  <a:schemeClr val="accent1">
                    <a:lumMod val="50000"/>
                  </a:schemeClr>
                </a:solidFill>
              </a:rPr>
              <a:t>) P(</a:t>
            </a:r>
            <a:r>
              <a:rPr kumimoji="0" lang="es-ES" altLang="es-CO" sz="2200" b="0" i="1" dirty="0" err="1">
                <a:solidFill>
                  <a:schemeClr val="accent1">
                    <a:lumMod val="50000"/>
                  </a:schemeClr>
                </a:solidFill>
              </a:rPr>
              <a:t>attend</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 0,1 * 0,1 * 0,6 * 0,6</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 0,0036</a:t>
            </a:r>
            <a:br>
              <a:rPr kumimoji="0" lang="es-ES" altLang="es-CO" sz="2200" b="0" dirty="0">
                <a:solidFill>
                  <a:schemeClr val="accent1">
                    <a:lumMod val="50000"/>
                  </a:schemeClr>
                </a:solidFill>
              </a:rPr>
            </a:br>
            <a:endParaRPr kumimoji="0" lang="es-ES" altLang="es-CO" sz="2200" b="0" dirty="0">
              <a:solidFill>
                <a:schemeClr val="accent1">
                  <a:lumMod val="50000"/>
                </a:schemeClr>
              </a:solidFill>
            </a:endParaRPr>
          </a:p>
        </p:txBody>
      </p:sp>
      <p:pic>
        <p:nvPicPr>
          <p:cNvPr id="3" name="Imagen 2"/>
          <p:cNvPicPr>
            <a:picLocks noChangeAspect="1"/>
          </p:cNvPicPr>
          <p:nvPr/>
        </p:nvPicPr>
        <p:blipFill>
          <a:blip r:embed="rId3"/>
          <a:stretch>
            <a:fillRect/>
          </a:stretch>
        </p:blipFill>
        <p:spPr>
          <a:xfrm>
            <a:off x="-134977" y="3013523"/>
            <a:ext cx="2192844" cy="2218309"/>
          </a:xfrm>
          <a:prstGeom prst="rect">
            <a:avLst/>
          </a:prstGeom>
        </p:spPr>
      </p:pic>
    </p:spTree>
    <p:extLst>
      <p:ext uri="{BB962C8B-B14F-4D97-AF65-F5344CB8AC3E}">
        <p14:creationId xmlns:p14="http://schemas.microsoft.com/office/powerpoint/2010/main" val="46632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p:sp>
        <p:nvSpPr>
          <p:cNvPr id="5" name="Rectangle 4"/>
          <p:cNvSpPr>
            <a:spLocks noChangeArrowheads="1"/>
          </p:cNvSpPr>
          <p:nvPr/>
        </p:nvSpPr>
        <p:spPr bwMode="auto">
          <a:xfrm>
            <a:off x="1224146" y="1609119"/>
            <a:ext cx="8996299" cy="45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Inferencia Bayesiana</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Inferencia Probabilística: calcular la distribución de probabilidad para algunos valores.</a:t>
            </a:r>
            <a:br>
              <a:rPr kumimoji="0" lang="es-ES" altLang="es-CO" sz="2200" b="0" dirty="0">
                <a:solidFill>
                  <a:schemeClr val="accent1">
                    <a:lumMod val="50000"/>
                  </a:schemeClr>
                </a:solidFill>
              </a:rPr>
            </a:br>
            <a:endParaRPr kumimoji="0" lang="es-ES" altLang="es-CO" sz="2200" b="0" dirty="0">
              <a:solidFill>
                <a:schemeClr val="accent1">
                  <a:lumMod val="50000"/>
                </a:schemeClr>
              </a:solidFill>
            </a:endParaRP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Consulta o pregunta </a:t>
            </a:r>
            <a:r>
              <a:rPr kumimoji="0" lang="es-ES" altLang="es-CO" sz="2200" b="0" i="1" dirty="0">
                <a:solidFill>
                  <a:schemeClr val="accent1">
                    <a:lumMod val="50000"/>
                  </a:schemeClr>
                </a:solidFill>
              </a:rPr>
              <a:t>X</a:t>
            </a:r>
            <a:r>
              <a:rPr kumimoji="0" lang="es-ES" altLang="es-CO" sz="2200" b="0" dirty="0">
                <a:solidFill>
                  <a:schemeClr val="accent1">
                    <a:lumMod val="50000"/>
                  </a:schemeClr>
                </a:solidFill>
              </a:rPr>
              <a:t>: la variable para la cual se quiere calcular la distribución de probabilidad.</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Variables evidencia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 una o más variables observadas para un evento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Variables ocultas </a:t>
            </a:r>
            <a:r>
              <a:rPr kumimoji="0" lang="es-ES" altLang="es-CO" sz="2200" b="0" i="1" dirty="0">
                <a:solidFill>
                  <a:schemeClr val="accent1">
                    <a:lumMod val="50000"/>
                  </a:schemeClr>
                </a:solidFill>
              </a:rPr>
              <a:t>Y</a:t>
            </a:r>
            <a:r>
              <a:rPr kumimoji="0" lang="es-ES" altLang="es-CO" sz="2200" b="0" dirty="0">
                <a:solidFill>
                  <a:schemeClr val="accent1">
                    <a:lumMod val="50000"/>
                  </a:schemeClr>
                </a:solidFill>
              </a:rPr>
              <a:t>: variables que no son la consulta ni han sido observadas.</a:t>
            </a:r>
          </a:p>
          <a:p>
            <a:pPr lvl="1"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Objetivo: calcular P(</a:t>
            </a:r>
            <a:r>
              <a:rPr kumimoji="0" lang="es-ES" altLang="es-CO" sz="2200" b="0" i="1" dirty="0">
                <a:solidFill>
                  <a:schemeClr val="accent1">
                    <a:lumMod val="50000"/>
                  </a:schemeClr>
                </a:solidFill>
              </a:rPr>
              <a:t>X</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p:spTree>
    <p:extLst>
      <p:ext uri="{BB962C8B-B14F-4D97-AF65-F5344CB8AC3E}">
        <p14:creationId xmlns:p14="http://schemas.microsoft.com/office/powerpoint/2010/main" val="163873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p:sp>
        <p:nvSpPr>
          <p:cNvPr id="5" name="Rectangle 4"/>
          <p:cNvSpPr>
            <a:spLocks noChangeArrowheads="1"/>
          </p:cNvSpPr>
          <p:nvPr/>
        </p:nvSpPr>
        <p:spPr bwMode="auto">
          <a:xfrm>
            <a:off x="1950289" y="1609119"/>
            <a:ext cx="9946436"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Inferencia Bayesiana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Sabemos que hay lluvia ligera y no hay mantenimientos programados en las vías férreas. Nos gustaría saber las probabilidades de llegar a la reunión.</a:t>
            </a:r>
          </a:p>
          <a:p>
            <a:pPr lvl="1"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Consulta </a:t>
            </a:r>
            <a:r>
              <a:rPr kumimoji="0" lang="es-ES" altLang="es-CO" sz="2200" b="0" i="1" dirty="0">
                <a:solidFill>
                  <a:schemeClr val="accent1">
                    <a:lumMod val="50000"/>
                  </a:schemeClr>
                </a:solidFill>
              </a:rPr>
              <a:t>X</a:t>
            </a:r>
            <a:r>
              <a:rPr kumimoji="0" lang="es-ES" altLang="es-CO" sz="2200" b="0" dirty="0">
                <a:solidFill>
                  <a:schemeClr val="accent1">
                    <a:lumMod val="50000"/>
                  </a:schemeClr>
                </a:solidFill>
              </a:rPr>
              <a:t>: reunión (</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a:t>
            </a:r>
          </a:p>
          <a:p>
            <a:pPr lvl="1"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Variables evidencia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 lluvia ligera (</a:t>
            </a:r>
            <a:r>
              <a:rPr kumimoji="0" lang="es-ES" altLang="es-CO" sz="2200" b="0" i="1" dirty="0">
                <a:solidFill>
                  <a:schemeClr val="accent1">
                    <a:lumMod val="50000"/>
                  </a:schemeClr>
                </a:solidFill>
              </a:rPr>
              <a:t>Rain = light</a:t>
            </a:r>
            <a:r>
              <a:rPr kumimoji="0" lang="es-ES" altLang="es-CO" sz="2200" b="0" dirty="0">
                <a:solidFill>
                  <a:schemeClr val="accent1">
                    <a:lumMod val="50000"/>
                  </a:schemeClr>
                </a:solidFill>
              </a:rPr>
              <a:t>) y no mantenimiento (</a:t>
            </a:r>
            <a:r>
              <a:rPr kumimoji="0" lang="es-ES" altLang="es-CO" sz="2200" b="0" i="1" dirty="0" err="1">
                <a:solidFill>
                  <a:schemeClr val="accent1">
                    <a:lumMod val="50000"/>
                  </a:schemeClr>
                </a:solidFill>
              </a:rPr>
              <a:t>Maintenance</a:t>
            </a:r>
            <a:r>
              <a:rPr kumimoji="0" lang="es-ES" altLang="es-CO" sz="2200" b="0" i="1" dirty="0">
                <a:solidFill>
                  <a:schemeClr val="accent1">
                    <a:lumMod val="50000"/>
                  </a:schemeClr>
                </a:solidFill>
              </a:rPr>
              <a:t> = no</a:t>
            </a:r>
            <a:r>
              <a:rPr kumimoji="0" lang="es-ES" altLang="es-CO" sz="2200" b="0" dirty="0">
                <a:solidFill>
                  <a:schemeClr val="accent1">
                    <a:lumMod val="50000"/>
                  </a:schemeClr>
                </a:solidFill>
              </a:rPr>
              <a:t>).</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Variables ocultas </a:t>
            </a:r>
            <a:r>
              <a:rPr kumimoji="0" lang="es-ES" altLang="es-CO" sz="2200" b="0" i="1" dirty="0">
                <a:solidFill>
                  <a:schemeClr val="accent1">
                    <a:lumMod val="50000"/>
                  </a:schemeClr>
                </a:solidFill>
              </a:rPr>
              <a:t>Y</a:t>
            </a:r>
            <a:r>
              <a:rPr kumimoji="0" lang="es-ES" altLang="es-CO" sz="2200" b="0" dirty="0">
                <a:solidFill>
                  <a:schemeClr val="accent1">
                    <a:lumMod val="50000"/>
                  </a:schemeClr>
                </a:solidFill>
              </a:rPr>
              <a:t>: situación del tren (</a:t>
            </a:r>
            <a:r>
              <a:rPr kumimoji="0" lang="es-ES" altLang="es-CO" sz="2200" b="0" i="1" dirty="0">
                <a:solidFill>
                  <a:schemeClr val="accent1">
                    <a:lumMod val="50000"/>
                  </a:schemeClr>
                </a:solidFill>
              </a:rPr>
              <a:t>Train</a:t>
            </a:r>
            <a:r>
              <a:rPr kumimoji="0" lang="es-ES" altLang="es-CO" sz="2200" b="0" dirty="0">
                <a:solidFill>
                  <a:schemeClr val="accent1">
                    <a:lumMod val="50000"/>
                  </a:schemeClr>
                </a:solidFill>
              </a:rPr>
              <a:t>).</a:t>
            </a:r>
          </a:p>
          <a:p>
            <a:pPr lvl="1"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Objetivo: calcular 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a:t>
            </a:r>
          </a:p>
          <a:p>
            <a:pPr lvl="1"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 = 𝝰[P(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delayed</a:t>
            </a:r>
            <a:r>
              <a:rPr kumimoji="0" lang="es-ES" altLang="es-CO" sz="2200" b="0" dirty="0">
                <a:solidFill>
                  <a:schemeClr val="accent1">
                    <a:lumMod val="50000"/>
                  </a:schemeClr>
                </a:solidFill>
              </a:rPr>
              <a:t>) + 						     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light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no</a:t>
            </a:r>
            <a:r>
              <a:rPr kumimoji="0" lang="es-ES" altLang="es-CO" sz="2200" b="0" dirty="0">
                <a:solidFill>
                  <a:schemeClr val="accent1">
                    <a:lumMod val="50000"/>
                  </a:schemeClr>
                </a:solidFill>
              </a:rPr>
              <a:t> ∧ </a:t>
            </a:r>
            <a:r>
              <a:rPr kumimoji="0" lang="es-ES" altLang="es-CO" sz="2200" b="0" i="1" dirty="0" err="1">
                <a:solidFill>
                  <a:schemeClr val="accent1">
                    <a:lumMod val="50000"/>
                  </a:schemeClr>
                </a:solidFill>
              </a:rPr>
              <a:t>on</a:t>
            </a:r>
            <a:r>
              <a:rPr kumimoji="0" lang="es-ES" altLang="es-CO" sz="2200" b="0" i="1" dirty="0">
                <a:solidFill>
                  <a:schemeClr val="accent1">
                    <a:lumMod val="50000"/>
                  </a:schemeClr>
                </a:solidFill>
              </a:rPr>
              <a:t> time</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p:pic>
        <p:nvPicPr>
          <p:cNvPr id="6" name="Imagen 5"/>
          <p:cNvPicPr>
            <a:picLocks noChangeAspect="1"/>
          </p:cNvPicPr>
          <p:nvPr/>
        </p:nvPicPr>
        <p:blipFill>
          <a:blip r:embed="rId3"/>
          <a:stretch>
            <a:fillRect/>
          </a:stretch>
        </p:blipFill>
        <p:spPr>
          <a:xfrm>
            <a:off x="-134977" y="3013523"/>
            <a:ext cx="2192844" cy="2218309"/>
          </a:xfrm>
          <a:prstGeom prst="rect">
            <a:avLst/>
          </a:prstGeom>
        </p:spPr>
      </p:pic>
    </p:spTree>
    <p:extLst>
      <p:ext uri="{BB962C8B-B14F-4D97-AF65-F5344CB8AC3E}">
        <p14:creationId xmlns:p14="http://schemas.microsoft.com/office/powerpoint/2010/main" val="1154900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6" y="1609119"/>
                <a:ext cx="8996299"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Inferencia Bayesiana por Enumeración</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𝑋</m:t>
                          </m:r>
                        </m:e>
                        <m:e>
                          <m:r>
                            <a:rPr kumimoji="0" lang="es-ES" altLang="es-CO" sz="2200" b="0" i="1" smtClean="0">
                              <a:solidFill>
                                <a:schemeClr val="accent1">
                                  <a:lumMod val="50000"/>
                                </a:schemeClr>
                              </a:solidFill>
                              <a:latin typeface="Cambria Math" panose="02040503050406030204" pitchFamily="18" charset="0"/>
                            </a:rPr>
                            <m:t>𝑒</m:t>
                          </m:r>
                        </m:e>
                      </m:d>
                      <m:r>
                        <a:rPr kumimoji="0" lang="es-ES" altLang="es-CO" sz="2200" b="0" i="1" smtClean="0">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𝑋</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𝑒</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nary>
                        <m:naryPr>
                          <m:chr m:val="∑"/>
                          <m:supHide m:val="on"/>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𝑦</m:t>
                          </m:r>
                        </m:sub>
                        <m:sup/>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𝑋</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𝑒</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𝑦</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e>
                      </m:nary>
                    </m:oMath>
                  </m:oMathPara>
                </a14:m>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distribución de probabilidad de </a:t>
                </a:r>
                <a:r>
                  <a:rPr kumimoji="0" lang="es-ES" altLang="es-CO" sz="2200" b="0" i="1" dirty="0">
                    <a:solidFill>
                      <a:schemeClr val="accent1">
                        <a:lumMod val="50000"/>
                      </a:schemeClr>
                    </a:solidFill>
                  </a:rPr>
                  <a:t>X</a:t>
                </a:r>
                <a:r>
                  <a:rPr kumimoji="0" lang="es-ES" altLang="es-CO" sz="2200" b="0" dirty="0">
                    <a:solidFill>
                      <a:schemeClr val="accent1">
                        <a:lumMod val="50000"/>
                      </a:schemeClr>
                    </a:solidFill>
                  </a:rPr>
                  <a:t> dado un evento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 (expresado en un conjunto de variables observadas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 es igual a la </a:t>
                </a:r>
                <a:r>
                  <a:rPr kumimoji="0" lang="es-ES" altLang="es-CO" sz="2200" b="0" u="sng" dirty="0">
                    <a:solidFill>
                      <a:schemeClr val="accent1">
                        <a:lumMod val="50000"/>
                      </a:schemeClr>
                    </a:solidFill>
                  </a:rPr>
                  <a:t>distribución de probabilidad normalizada </a:t>
                </a:r>
                <a:r>
                  <a:rPr kumimoji="0" lang="es-ES" altLang="es-CO" sz="2200" b="0" dirty="0">
                    <a:solidFill>
                      <a:schemeClr val="accent1">
                        <a:lumMod val="50000"/>
                      </a:schemeClr>
                    </a:solidFill>
                  </a:rPr>
                  <a:t>de </a:t>
                </a:r>
                <a:r>
                  <a:rPr kumimoji="0" lang="es-ES" altLang="es-CO" sz="2200" b="0" i="1" dirty="0">
                    <a:solidFill>
                      <a:schemeClr val="accent1">
                        <a:lumMod val="50000"/>
                      </a:schemeClr>
                    </a:solidFill>
                  </a:rPr>
                  <a:t>X</a:t>
                </a:r>
                <a:r>
                  <a:rPr kumimoji="0" lang="es-ES" altLang="es-CO" sz="2200" b="0" dirty="0">
                    <a:solidFill>
                      <a:schemeClr val="accent1">
                        <a:lumMod val="50000"/>
                      </a:schemeClr>
                    </a:solidFill>
                  </a:rPr>
                  <a:t> y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 </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Para obtener esa distribución, se suma la probabilidad normalizada de </a:t>
                </a:r>
                <a:r>
                  <a:rPr kumimoji="0" lang="es-ES" altLang="es-CO" sz="2200" b="0" i="1" dirty="0">
                    <a:solidFill>
                      <a:schemeClr val="accent1">
                        <a:lumMod val="50000"/>
                      </a:schemeClr>
                    </a:solidFill>
                  </a:rPr>
                  <a:t>X</a:t>
                </a:r>
                <a:r>
                  <a:rPr kumimoji="0" lang="es-ES" altLang="es-CO" sz="2200" b="0" dirty="0">
                    <a:solidFill>
                      <a:schemeClr val="accent1">
                        <a:lumMod val="50000"/>
                      </a:schemeClr>
                    </a:solidFill>
                  </a:rPr>
                  <a:t>, </a:t>
                </a:r>
                <a:r>
                  <a:rPr kumimoji="0" lang="es-ES" altLang="es-CO" sz="2200" b="0" i="1" dirty="0">
                    <a:solidFill>
                      <a:schemeClr val="accent1">
                        <a:lumMod val="50000"/>
                      </a:schemeClr>
                    </a:solidFill>
                  </a:rPr>
                  <a:t>e</a:t>
                </a:r>
                <a:r>
                  <a:rPr kumimoji="0" lang="es-ES" altLang="es-CO" sz="2200" b="0" dirty="0">
                    <a:solidFill>
                      <a:schemeClr val="accent1">
                        <a:lumMod val="50000"/>
                      </a:schemeClr>
                    </a:solidFill>
                  </a:rPr>
                  <a:t> y </a:t>
                </a:r>
                <a:r>
                  <a:rPr kumimoji="0" lang="es-ES" altLang="es-CO" sz="2200" b="0" i="1" dirty="0" err="1">
                    <a:solidFill>
                      <a:schemeClr val="accent1">
                        <a:lumMod val="50000"/>
                      </a:schemeClr>
                    </a:solidFill>
                  </a:rPr>
                  <a:t>Y</a:t>
                </a:r>
                <a:r>
                  <a:rPr kumimoji="0" lang="es-ES" altLang="es-CO" sz="2200" b="0" dirty="0">
                    <a:solidFill>
                      <a:schemeClr val="accent1">
                        <a:lumMod val="50000"/>
                      </a:schemeClr>
                    </a:solidFill>
                  </a:rPr>
                  <a:t>, donde </a:t>
                </a:r>
                <a:r>
                  <a:rPr kumimoji="0" lang="es-ES" altLang="es-CO" sz="2200" b="0" i="1" dirty="0">
                    <a:solidFill>
                      <a:schemeClr val="accent1">
                        <a:lumMod val="50000"/>
                      </a:schemeClr>
                    </a:solidFill>
                  </a:rPr>
                  <a:t>y</a:t>
                </a:r>
                <a:r>
                  <a:rPr kumimoji="0" lang="es-ES" altLang="es-CO" sz="2200" b="0" dirty="0">
                    <a:solidFill>
                      <a:schemeClr val="accent1">
                        <a:lumMod val="50000"/>
                      </a:schemeClr>
                    </a:solidFill>
                  </a:rPr>
                  <a:t> toma </a:t>
                </a:r>
                <a:r>
                  <a:rPr kumimoji="0" lang="es-ES" altLang="es-CO" sz="2200" b="0" u="sng" dirty="0">
                    <a:solidFill>
                      <a:schemeClr val="accent1">
                        <a:lumMod val="50000"/>
                      </a:schemeClr>
                    </a:solidFill>
                  </a:rPr>
                  <a:t>cada vez un valor diferente de las variables ocultas </a:t>
                </a:r>
                <a:r>
                  <a:rPr kumimoji="0" lang="es-ES" altLang="es-CO" sz="2200" b="0" i="1" u="sng" dirty="0">
                    <a:solidFill>
                      <a:schemeClr val="accent1">
                        <a:lumMod val="50000"/>
                      </a:schemeClr>
                    </a:solidFill>
                  </a:rPr>
                  <a:t>Y</a:t>
                </a:r>
                <a:r>
                  <a:rPr kumimoji="0" lang="es-ES" altLang="es-CO" sz="2200" b="0" dirty="0">
                    <a:solidFill>
                      <a:schemeClr val="accent1">
                        <a:lumMod val="50000"/>
                      </a:schemeClr>
                    </a:solidFill>
                  </a:rPr>
                  <a:t>.</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6" y="1609119"/>
                <a:ext cx="8996299" cy="1991411"/>
              </a:xfrm>
              <a:prstGeom prst="rect">
                <a:avLst/>
              </a:prstGeom>
              <a:blipFill>
                <a:blip r:embed="rId3"/>
                <a:stretch>
                  <a:fillRect l="-1152" t="-2446" b="-11987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Tree>
    <p:extLst>
      <p:ext uri="{BB962C8B-B14F-4D97-AF65-F5344CB8AC3E}">
        <p14:creationId xmlns:p14="http://schemas.microsoft.com/office/powerpoint/2010/main" val="2991660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757421" y="1609119"/>
                <a:ext cx="11444104"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Inferencia Bayesiana por Enumeración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Consulta: 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Rain = light </a:t>
                </a:r>
                <a:r>
                  <a:rPr kumimoji="0" lang="es-ES" altLang="es-CO" sz="2200" b="0" dirty="0">
                    <a:solidFill>
                      <a:schemeClr val="accent1">
                        <a:lumMod val="50000"/>
                      </a:schemeClr>
                    </a:solidFill>
                  </a:rPr>
                  <a:t>∧ </a:t>
                </a:r>
                <a:r>
                  <a:rPr kumimoji="0" lang="es-ES" altLang="es-CO" sz="2200" b="0" i="1" dirty="0" err="1">
                    <a:solidFill>
                      <a:schemeClr val="accent1">
                        <a:lumMod val="50000"/>
                      </a:schemeClr>
                    </a:solidFill>
                  </a:rPr>
                  <a:t>Maintenance</a:t>
                </a:r>
                <a:r>
                  <a:rPr kumimoji="0" lang="es-ES" altLang="es-CO" sz="2200" b="0" i="1" dirty="0">
                    <a:solidFill>
                      <a:schemeClr val="accent1">
                        <a:lumMod val="50000"/>
                      </a:schemeClr>
                    </a:solidFill>
                  </a:rPr>
                  <a:t> = no</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rPr>
                            <m:t> </m:t>
                          </m:r>
                        </m:e>
                        <m:e>
                          <m:r>
                            <a:rPr kumimoji="0" lang="es-ES" altLang="es-CO" sz="2200" b="0" i="1" smtClean="0">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nary>
                        <m:naryPr>
                          <m:chr m:val="∑"/>
                          <m:supHide m:val="on"/>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sub>
                        <m:sup/>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e>
                      </m:nary>
                    </m:oMath>
                  </m:oMathPara>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Para </a:t>
                </a:r>
                <a:r>
                  <a:rPr kumimoji="0" lang="es-ES" altLang="es-CO" sz="2200" b="0" i="1" dirty="0" err="1">
                    <a:solidFill>
                      <a:schemeClr val="accent1">
                        <a:lumMod val="50000"/>
                      </a:schemeClr>
                    </a:solidFill>
                  </a:rPr>
                  <a:t>Appointment</a:t>
                </a:r>
                <a:r>
                  <a:rPr kumimoji="0" lang="es-ES" altLang="es-CO" sz="2200" b="0" i="1" dirty="0">
                    <a:solidFill>
                      <a:schemeClr val="accent1">
                        <a:lumMod val="50000"/>
                      </a:schemeClr>
                    </a:solidFill>
                  </a:rPr>
                  <a:t> = </a:t>
                </a:r>
                <a:r>
                  <a:rPr kumimoji="0" lang="es-ES" altLang="es-CO" sz="2200" b="0" i="1" dirty="0" err="1">
                    <a:solidFill>
                      <a:schemeClr val="accent1">
                        <a:lumMod val="50000"/>
                      </a:schemeClr>
                    </a:solidFill>
                  </a:rPr>
                  <a:t>attend</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r>
                  <a:rPr kumimoji="0" lang="es-ES" altLang="es-CO" sz="2200" b="0" dirty="0">
                    <a:solidFill>
                      <a:schemeClr val="accent1">
                        <a:lumMod val="50000"/>
                      </a:schemeClr>
                    </a:solidFill>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𝑎𝑡𝑡𝑒𝑛𝑑</m:t>
                        </m:r>
                        <m:r>
                          <a:rPr kumimoji="0" lang="es-ES" altLang="es-CO" sz="2200" b="0" i="1">
                            <a:solidFill>
                              <a:schemeClr val="accent1">
                                <a:lumMod val="50000"/>
                              </a:schemeClr>
                            </a:solidFill>
                            <a:latin typeface="Cambria Math" panose="02040503050406030204" pitchFamily="18" charset="0"/>
                          </a:rPr>
                          <m:t> </m:t>
                        </m:r>
                      </m:e>
                      <m:e>
                        <m:r>
                          <a:rPr kumimoji="0" lang="es-ES" altLang="es-CO" sz="2200" b="0" i="1">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nary>
                      <m:naryPr>
                        <m:chr m:val="∑"/>
                        <m:supHide m:val="on"/>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𝑡</m:t>
                        </m:r>
                      </m:sub>
                      <m:sup/>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e>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𝑎𝑡𝑡𝑒𝑛𝑑</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CO" altLang="es-CO" sz="2200" b="0" i="1" smtClean="0">
                            <a:solidFill>
                              <a:schemeClr val="accent1">
                                <a:lumMod val="50000"/>
                              </a:schemeClr>
                            </a:solidFill>
                            <a:latin typeface="Cambria Math" panose="02040503050406030204" pitchFamily="18" charset="0"/>
                            <a:ea typeface="Cambria Math" panose="02040503050406030204" pitchFamily="18" charset="0"/>
                          </a:rPr>
                          <m:t>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e>
                    </m:nary>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𝑜𝑛</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𝑡𝑖𝑚𝑒</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𝑎𝑡𝑡𝑒𝑛𝑑</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𝑜𝑛</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𝑡𝑖𝑚𝑒</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𝑑𝑒𝑙𝑎𝑦𝑒𝑑</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𝑎𝑡𝑡𝑒𝑛𝑑</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𝑑𝑒𝑙𝑎𝑦𝑒𝑑</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[0,2∗0,8∗0,7∗0,9+0,2∗0,8∗0,3∗0,6]</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[0,1008+0,0288]</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[0,1296]</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757421" y="1609119"/>
                <a:ext cx="11444104" cy="1991411"/>
              </a:xfrm>
              <a:prstGeom prst="rect">
                <a:avLst/>
              </a:prstGeom>
              <a:blipFill>
                <a:blip r:embed="rId3"/>
                <a:stretch>
                  <a:fillRect l="-852" t="-2446" b="-1428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
        <p:nvSpPr>
          <p:cNvPr id="2" name="Rectángulo 1"/>
          <p:cNvSpPr/>
          <p:nvPr/>
        </p:nvSpPr>
        <p:spPr>
          <a:xfrm>
            <a:off x="1680234" y="3610056"/>
            <a:ext cx="2377415" cy="36884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1680234" y="6010356"/>
            <a:ext cx="1663041" cy="36884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p:cNvPicPr>
            <a:picLocks noChangeAspect="1"/>
          </p:cNvPicPr>
          <p:nvPr/>
        </p:nvPicPr>
        <p:blipFill>
          <a:blip r:embed="rId4"/>
          <a:stretch>
            <a:fillRect/>
          </a:stretch>
        </p:blipFill>
        <p:spPr>
          <a:xfrm>
            <a:off x="-82429" y="4489208"/>
            <a:ext cx="1588346" cy="1606792"/>
          </a:xfrm>
          <a:prstGeom prst="rect">
            <a:avLst/>
          </a:prstGeom>
        </p:spPr>
      </p:pic>
    </p:spTree>
    <p:extLst>
      <p:ext uri="{BB962C8B-B14F-4D97-AF65-F5344CB8AC3E}">
        <p14:creationId xmlns:p14="http://schemas.microsoft.com/office/powerpoint/2010/main" val="314895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a:t>
            </a:r>
          </a:p>
        </p:txBody>
      </p:sp>
      <p:sp>
        <p:nvSpPr>
          <p:cNvPr id="5" name="Rectangle 4"/>
          <p:cNvSpPr>
            <a:spLocks noChangeArrowheads="1"/>
          </p:cNvSpPr>
          <p:nvPr/>
        </p:nvSpPr>
        <p:spPr bwMode="auto">
          <a:xfrm>
            <a:off x="1224147" y="1609119"/>
            <a:ext cx="9132427"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Sistemas Inteligentes</a:t>
            </a:r>
            <a:endParaRPr kumimoji="0" lang="es-ES" altLang="es-CO" sz="2200" b="0" dirty="0">
              <a:solidFill>
                <a:schemeClr val="accent1">
                  <a:lumMod val="50000"/>
                </a:schemeClr>
              </a:solidFill>
            </a:endParaRPr>
          </a:p>
        </p:txBody>
      </p:sp>
      <p:pic>
        <p:nvPicPr>
          <p:cNvPr id="12" name="Imagen 11">
            <a:extLst>
              <a:ext uri="{FF2B5EF4-FFF2-40B4-BE49-F238E27FC236}">
                <a16:creationId xmlns:a16="http://schemas.microsoft.com/office/drawing/2014/main" id="{BDCC7C15-EA03-1F45-8C6C-DDD0B9B9BD16}"/>
              </a:ext>
            </a:extLst>
          </p:cNvPr>
          <p:cNvPicPr>
            <a:picLocks noChangeAspect="1"/>
          </p:cNvPicPr>
          <p:nvPr/>
        </p:nvPicPr>
        <p:blipFill>
          <a:blip r:embed="rId3"/>
          <a:stretch>
            <a:fillRect/>
          </a:stretch>
        </p:blipFill>
        <p:spPr>
          <a:xfrm>
            <a:off x="1807448" y="2231550"/>
            <a:ext cx="8577103" cy="4276164"/>
          </a:xfrm>
          <a:prstGeom prst="rect">
            <a:avLst/>
          </a:prstGeom>
        </p:spPr>
      </p:pic>
    </p:spTree>
    <p:extLst>
      <p:ext uri="{BB962C8B-B14F-4D97-AF65-F5344CB8AC3E}">
        <p14:creationId xmlns:p14="http://schemas.microsoft.com/office/powerpoint/2010/main" val="1958761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6" y="1609119"/>
                <a:ext cx="11529829"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Inferencia Bayesiana por Enumeración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Consulta: 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Rain = light </a:t>
                </a:r>
                <a:r>
                  <a:rPr kumimoji="0" lang="es-ES" altLang="es-CO" sz="2200" b="0" dirty="0">
                    <a:solidFill>
                      <a:schemeClr val="accent1">
                        <a:lumMod val="50000"/>
                      </a:schemeClr>
                    </a:solidFill>
                  </a:rPr>
                  <a:t>∧ </a:t>
                </a:r>
                <a:r>
                  <a:rPr kumimoji="0" lang="es-ES" altLang="es-CO" sz="2200" b="0" i="1" dirty="0" err="1">
                    <a:solidFill>
                      <a:schemeClr val="accent1">
                        <a:lumMod val="50000"/>
                      </a:schemeClr>
                    </a:solidFill>
                  </a:rPr>
                  <a:t>Maintenance</a:t>
                </a:r>
                <a:r>
                  <a:rPr kumimoji="0" lang="es-ES" altLang="es-CO" sz="2200" b="0" i="1" dirty="0">
                    <a:solidFill>
                      <a:schemeClr val="accent1">
                        <a:lumMod val="50000"/>
                      </a:schemeClr>
                    </a:solidFill>
                  </a:rPr>
                  <a:t> = no</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rPr>
                            <m:t> </m:t>
                          </m:r>
                        </m:e>
                        <m:e>
                          <m:r>
                            <a:rPr kumimoji="0" lang="es-ES" altLang="es-CO" sz="2200" b="0" i="1" smtClean="0">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nary>
                        <m:naryPr>
                          <m:chr m:val="∑"/>
                          <m:supHide m:val="on"/>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sub>
                        <m:sup/>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e>
                      </m:nary>
                    </m:oMath>
                  </m:oMathPara>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ea typeface="Cambria Math" panose="02040503050406030204" pitchFamily="18" charset="0"/>
                  </a:rPr>
                  <a:t>Para </a:t>
                </a:r>
                <a:r>
                  <a:rPr kumimoji="0" lang="es-ES" altLang="es-CO" sz="2200" b="0" i="1" dirty="0" err="1">
                    <a:solidFill>
                      <a:schemeClr val="accent1">
                        <a:lumMod val="50000"/>
                      </a:schemeClr>
                    </a:solidFill>
                    <a:ea typeface="Cambria Math" panose="02040503050406030204" pitchFamily="18" charset="0"/>
                  </a:rPr>
                  <a:t>Appointment</a:t>
                </a:r>
                <a:r>
                  <a:rPr kumimoji="0" lang="es-ES" altLang="es-CO" sz="2200" b="0" i="1" dirty="0">
                    <a:solidFill>
                      <a:schemeClr val="accent1">
                        <a:lumMod val="50000"/>
                      </a:schemeClr>
                    </a:solidFill>
                    <a:ea typeface="Cambria Math" panose="02040503050406030204" pitchFamily="18" charset="0"/>
                  </a:rPr>
                  <a:t> = miss</a:t>
                </a:r>
                <a:r>
                  <a:rPr kumimoji="0" lang="es-ES" altLang="es-CO" sz="2200" b="0" dirty="0">
                    <a:solidFill>
                      <a:schemeClr val="accent1">
                        <a:lumMod val="50000"/>
                      </a:schemeClr>
                    </a:solidFill>
                    <a:ea typeface="Cambria Math" panose="02040503050406030204" pitchFamily="18" charset="0"/>
                  </a:rPr>
                  <a:t>:</a:t>
                </a: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r>
                  <a:rPr kumimoji="0" lang="es-ES" altLang="es-CO" sz="2200" b="0" dirty="0">
                    <a:solidFill>
                      <a:schemeClr val="accent1">
                        <a:lumMod val="50000"/>
                      </a:schemeClr>
                    </a:solidFill>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𝑚𝑖𝑠𝑠</m:t>
                        </m:r>
                        <m:r>
                          <a:rPr kumimoji="0" lang="es-ES" altLang="es-CO" sz="2200" b="0" i="1">
                            <a:solidFill>
                              <a:schemeClr val="accent1">
                                <a:lumMod val="50000"/>
                              </a:schemeClr>
                            </a:solidFill>
                            <a:latin typeface="Cambria Math" panose="02040503050406030204" pitchFamily="18" charset="0"/>
                          </a:rPr>
                          <m:t> </m:t>
                        </m:r>
                      </m:e>
                      <m:e>
                        <m:r>
                          <a:rPr kumimoji="0" lang="es-ES" altLang="es-CO" sz="2200" b="0" i="1">
                            <a:solidFill>
                              <a:schemeClr val="accent1">
                                <a:lumMod val="50000"/>
                              </a:schemeClr>
                            </a:solidFill>
                            <a:latin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nary>
                      <m:naryPr>
                        <m:chr m:val="∑"/>
                        <m:supHide m:val="on"/>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𝑡</m:t>
                        </m:r>
                      </m:sub>
                      <m:sup/>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𝑡</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𝑚𝑖𝑠𝑠</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CO" altLang="es-CO" sz="2200" b="0" i="1" smtClean="0">
                            <a:solidFill>
                              <a:schemeClr val="accent1">
                                <a:lumMod val="50000"/>
                              </a:schemeClr>
                            </a:solidFill>
                            <a:latin typeface="Cambria Math" panose="02040503050406030204" pitchFamily="18" charset="0"/>
                            <a:ea typeface="Cambria Math" panose="02040503050406030204" pitchFamily="18" charset="0"/>
                          </a:rPr>
                          <m:t>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e>
                    </m:nary>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𝑜𝑛</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𝑡𝑖𝑚𝑒</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𝑚𝑖𝑠𝑠</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𝑜𝑛</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𝑡𝑖𝑚𝑒</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𝑑𝑒𝑙𝑎𝑦𝑒𝑑</m:t>
                        </m:r>
                      </m:e>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𝑚𝑖𝑠𝑠</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𝑑𝑒𝑙𝑎𝑦𝑒𝑑</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[0,2∗0,8∗0,7∗0,1+0,2∗0,8∗0,3∗0,4]</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[0,0112+0,0192]</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[0,0304]</m:t>
                    </m:r>
                  </m:oMath>
                </a14:m>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6" y="1609119"/>
                <a:ext cx="11529829" cy="1991411"/>
              </a:xfrm>
              <a:prstGeom prst="rect">
                <a:avLst/>
              </a:prstGeom>
              <a:blipFill>
                <a:blip r:embed="rId3"/>
                <a:stretch>
                  <a:fillRect l="-899" t="-2446" b="-1428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
        <p:nvSpPr>
          <p:cNvPr id="6" name="Rectángulo 5"/>
          <p:cNvSpPr/>
          <p:nvPr/>
        </p:nvSpPr>
        <p:spPr>
          <a:xfrm>
            <a:off x="2146959" y="3610056"/>
            <a:ext cx="2377415" cy="3688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2146959" y="6010356"/>
            <a:ext cx="1663041" cy="3688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p:cNvPicPr>
            <a:picLocks noChangeAspect="1"/>
          </p:cNvPicPr>
          <p:nvPr/>
        </p:nvPicPr>
        <p:blipFill>
          <a:blip r:embed="rId4"/>
          <a:stretch>
            <a:fillRect/>
          </a:stretch>
        </p:blipFill>
        <p:spPr>
          <a:xfrm>
            <a:off x="-82429" y="4489208"/>
            <a:ext cx="1588346" cy="1606792"/>
          </a:xfrm>
          <a:prstGeom prst="rect">
            <a:avLst/>
          </a:prstGeom>
        </p:spPr>
      </p:pic>
    </p:spTree>
    <p:extLst>
      <p:ext uri="{BB962C8B-B14F-4D97-AF65-F5344CB8AC3E}">
        <p14:creationId xmlns:p14="http://schemas.microsoft.com/office/powerpoint/2010/main" val="20554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Red Bayesiana</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6" y="1609119"/>
                <a:ext cx="10744077"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Inferencia Bayesiana por Enumeración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Consulta: P(</a:t>
                </a:r>
                <a:r>
                  <a:rPr kumimoji="0" lang="es-ES" altLang="es-CO" sz="2200" b="0" i="1" dirty="0" err="1">
                    <a:solidFill>
                      <a:schemeClr val="accent1">
                        <a:lumMod val="50000"/>
                      </a:schemeClr>
                    </a:solidFill>
                  </a:rPr>
                  <a:t>Appointment</a:t>
                </a:r>
                <a:r>
                  <a:rPr kumimoji="0" lang="es-ES" altLang="es-CO" sz="2200" b="0" dirty="0">
                    <a:solidFill>
                      <a:schemeClr val="accent1">
                        <a:lumMod val="50000"/>
                      </a:schemeClr>
                    </a:solidFill>
                  </a:rPr>
                  <a:t> | </a:t>
                </a:r>
                <a:r>
                  <a:rPr kumimoji="0" lang="es-ES" altLang="es-CO" sz="2200" b="0" i="1" dirty="0">
                    <a:solidFill>
                      <a:schemeClr val="accent1">
                        <a:lumMod val="50000"/>
                      </a:schemeClr>
                    </a:solidFill>
                  </a:rPr>
                  <a:t>Rain = light </a:t>
                </a:r>
                <a:r>
                  <a:rPr kumimoji="0" lang="es-ES" altLang="es-CO" sz="2200" b="0" dirty="0">
                    <a:solidFill>
                      <a:schemeClr val="accent1">
                        <a:lumMod val="50000"/>
                      </a:schemeClr>
                    </a:solidFill>
                  </a:rPr>
                  <a:t>∧ </a:t>
                </a:r>
                <a:r>
                  <a:rPr kumimoji="0" lang="es-ES" altLang="es-CO" sz="2200" b="0" i="1" dirty="0" err="1">
                    <a:solidFill>
                      <a:schemeClr val="accent1">
                        <a:lumMod val="50000"/>
                      </a:schemeClr>
                    </a:solidFill>
                  </a:rPr>
                  <a:t>Maintenance</a:t>
                </a:r>
                <a:r>
                  <a:rPr kumimoji="0" lang="es-ES" altLang="es-CO" sz="2200" b="0" i="1" dirty="0">
                    <a:solidFill>
                      <a:schemeClr val="accent1">
                        <a:lumMod val="50000"/>
                      </a:schemeClr>
                    </a:solidFill>
                  </a:rPr>
                  <a:t> = no</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rPr>
                            <m:t> </m:t>
                          </m:r>
                        </m:e>
                        <m:e>
                          <m:r>
                            <a:rPr kumimoji="0" lang="es-ES" altLang="es-CO" sz="2200" b="0" i="1" smtClean="0">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𝛼</m:t>
                      </m:r>
                      <m:nary>
                        <m:naryPr>
                          <m:chr m:val="∑"/>
                          <m:supHide m:val="on"/>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sub>
                        <m:sup/>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𝐴𝑝𝑝</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𝑙𝑖𝑔h𝑡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𝑡</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e>
                      </m:nary>
                    </m:oMath>
                  </m:oMathPara>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Para </a:t>
                </a:r>
                <a:r>
                  <a:rPr kumimoji="0" lang="es-ES" altLang="es-CO" sz="2200" b="0" i="1" dirty="0" err="1">
                    <a:solidFill>
                      <a:schemeClr val="accent1">
                        <a:lumMod val="50000"/>
                      </a:schemeClr>
                    </a:solidFill>
                  </a:rPr>
                  <a:t>Appointment</a:t>
                </a:r>
                <a:r>
                  <a:rPr kumimoji="0" lang="es-ES" altLang="es-CO" sz="2200" b="0" i="1" dirty="0">
                    <a:solidFill>
                      <a:schemeClr val="accent1">
                        <a:lumMod val="50000"/>
                      </a:schemeClr>
                    </a:solidFill>
                  </a:rPr>
                  <a:t> = </a:t>
                </a:r>
                <a:r>
                  <a:rPr kumimoji="0" lang="es-ES" altLang="es-CO" sz="2200" b="0" i="1" dirty="0" err="1">
                    <a:solidFill>
                      <a:schemeClr val="accent1">
                        <a:lumMod val="50000"/>
                      </a:schemeClr>
                    </a:solidFill>
                  </a:rPr>
                  <a:t>attend</a:t>
                </a:r>
                <a:r>
                  <a:rPr kumimoji="0" lang="es-ES" altLang="es-CO" sz="2200" b="0" dirty="0">
                    <a:solidFill>
                      <a:schemeClr val="accent1">
                        <a:lumMod val="50000"/>
                      </a:schemeClr>
                    </a:solidFill>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𝑎𝑡𝑡𝑒𝑛𝑑</m:t>
                        </m:r>
                        <m:r>
                          <a:rPr kumimoji="0" lang="es-ES" altLang="es-CO" sz="2200" b="0" i="1">
                            <a:solidFill>
                              <a:schemeClr val="accent1">
                                <a:lumMod val="50000"/>
                              </a:schemeClr>
                            </a:solidFill>
                            <a:latin typeface="Cambria Math" panose="02040503050406030204" pitchFamily="18" charset="0"/>
                          </a:rPr>
                          <m:t> </m:t>
                        </m:r>
                      </m:e>
                      <m:e>
                        <m:r>
                          <a:rPr kumimoji="0" lang="es-ES" altLang="es-CO" sz="2200" b="0" i="1">
                            <a:solidFill>
                              <a:schemeClr val="accent1">
                                <a:lumMod val="50000"/>
                              </a:schemeClr>
                            </a:solidFill>
                            <a:latin typeface="Cambria Math" panose="02040503050406030204" pitchFamily="18" charset="0"/>
                          </a:rPr>
                          <m:t> </m:t>
                        </m:r>
                        <m:r>
                          <a:rPr kumimoji="0" lang="es-ES" altLang="es-CO" sz="2200" b="0" i="1" smtClean="0">
                            <a:solidFill>
                              <a:schemeClr val="accent1">
                                <a:lumMod val="50000"/>
                              </a:schemeClr>
                            </a:solidFill>
                            <a:latin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[0,1296]</m:t>
                    </m:r>
                  </m:oMath>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ea typeface="Cambria Math" panose="02040503050406030204" pitchFamily="18" charset="0"/>
                  </a:rPr>
                  <a:t>Para </a:t>
                </a:r>
                <a:r>
                  <a:rPr kumimoji="0" lang="es-ES" altLang="es-CO" sz="2200" b="0" i="1" dirty="0" err="1">
                    <a:solidFill>
                      <a:schemeClr val="accent1">
                        <a:lumMod val="50000"/>
                      </a:schemeClr>
                    </a:solidFill>
                    <a:ea typeface="Cambria Math" panose="02040503050406030204" pitchFamily="18" charset="0"/>
                  </a:rPr>
                  <a:t>Appointment</a:t>
                </a:r>
                <a:r>
                  <a:rPr kumimoji="0" lang="es-ES" altLang="es-CO" sz="2200" b="0" i="1" dirty="0">
                    <a:solidFill>
                      <a:schemeClr val="accent1">
                        <a:lumMod val="50000"/>
                      </a:schemeClr>
                    </a:solidFill>
                    <a:ea typeface="Cambria Math" panose="02040503050406030204" pitchFamily="18" charset="0"/>
                  </a:rPr>
                  <a:t> = miss</a:t>
                </a:r>
                <a:r>
                  <a:rPr kumimoji="0" lang="es-ES" altLang="es-CO" sz="2200" b="0" dirty="0">
                    <a:solidFill>
                      <a:schemeClr val="accent1">
                        <a:lumMod val="50000"/>
                      </a:schemeClr>
                    </a:solidFill>
                    <a:ea typeface="Cambria Math" panose="02040503050406030204" pitchFamily="18" charset="0"/>
                  </a:rPr>
                  <a:t>:   </a:t>
                </a: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𝑚𝑖𝑠𝑠</m:t>
                        </m:r>
                        <m:r>
                          <a:rPr kumimoji="0" lang="es-ES" altLang="es-CO" sz="2200" b="0" i="1">
                            <a:solidFill>
                              <a:schemeClr val="accent1">
                                <a:lumMod val="50000"/>
                              </a:schemeClr>
                            </a:solidFill>
                            <a:latin typeface="Cambria Math" panose="02040503050406030204" pitchFamily="18" charset="0"/>
                          </a:rPr>
                          <m:t> </m:t>
                        </m:r>
                      </m:e>
                      <m:e>
                        <m:r>
                          <a:rPr kumimoji="0" lang="es-ES" altLang="es-CO" sz="2200" b="0" i="1">
                            <a:solidFill>
                              <a:schemeClr val="accent1">
                                <a:lumMod val="50000"/>
                              </a:schemeClr>
                            </a:solidFill>
                            <a:latin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[0,0304]</m:t>
                    </m:r>
                  </m:oMath>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endParaRPr kumimoji="0" lang="es-ES" altLang="es-CO" sz="2200" b="0" i="1" dirty="0">
                  <a:solidFill>
                    <a:schemeClr val="accent1">
                      <a:lumMod val="50000"/>
                    </a:schemeClr>
                  </a:solidFill>
                  <a:latin typeface="Cambria Math" panose="02040503050406030204" pitchFamily="18" charset="0"/>
                </a:endParaRPr>
              </a:p>
              <a:p>
                <a:pPr eaLnBrk="1" hangingPunct="1">
                  <a:spcBef>
                    <a:spcPct val="20000"/>
                  </a:spcBef>
                  <a:buClr>
                    <a:schemeClr val="hlink"/>
                  </a:buClr>
                  <a:buSzPct val="55000"/>
                  <a:buFont typeface="Wingdings" pitchFamily="2" charset="2"/>
                  <a:buChar char="n"/>
                </a:pP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𝐴𝑝𝑝</m:t>
                        </m:r>
                        <m:r>
                          <a:rPr kumimoji="0" lang="es-ES" altLang="es-CO" sz="2200" b="0" i="1">
                            <a:solidFill>
                              <a:schemeClr val="accent1">
                                <a:lumMod val="50000"/>
                              </a:schemeClr>
                            </a:solidFill>
                            <a:latin typeface="Cambria Math" panose="02040503050406030204" pitchFamily="18" charset="0"/>
                          </a:rPr>
                          <m:t> </m:t>
                        </m:r>
                      </m:e>
                      <m:e>
                        <m:r>
                          <a:rPr kumimoji="0" lang="es-ES" altLang="es-CO" sz="2200" b="0" i="1">
                            <a:solidFill>
                              <a:schemeClr val="accent1">
                                <a:lumMod val="50000"/>
                              </a:schemeClr>
                            </a:solidFill>
                            <a:latin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𝛼</m:t>
                    </m:r>
                    <m:d>
                      <m:dPr>
                        <m:begChr m:val="⟨"/>
                        <m:endChr m:val="⟩"/>
                        <m:ctrl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0,1296  ,  0,0304</m:t>
                        </m:r>
                      </m:e>
                    </m:d>
                  </m:oMath>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14:m>
                  <m:oMath xmlns:m="http://schemas.openxmlformats.org/officeDocument/2006/math">
                    <m:r>
                      <a:rPr kumimoji="0" lang="es-ES" altLang="es-CO" sz="2200" b="0" i="1">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r>
                          <a:rPr kumimoji="0" lang="es-ES" altLang="es-CO" sz="2200" b="0" i="1">
                            <a:solidFill>
                              <a:schemeClr val="accent1">
                                <a:lumMod val="50000"/>
                              </a:schemeClr>
                            </a:solidFill>
                            <a:latin typeface="Cambria Math" panose="02040503050406030204" pitchFamily="18" charset="0"/>
                          </a:rPr>
                          <m:t>𝐴𝑝𝑝</m:t>
                        </m:r>
                        <m:r>
                          <a:rPr kumimoji="0" lang="es-ES" altLang="es-CO" sz="2200" b="0" i="1">
                            <a:solidFill>
                              <a:schemeClr val="accent1">
                                <a:lumMod val="50000"/>
                              </a:schemeClr>
                            </a:solidFill>
                            <a:latin typeface="Cambria Math" panose="02040503050406030204" pitchFamily="18" charset="0"/>
                          </a:rPr>
                          <m:t> </m:t>
                        </m:r>
                      </m:e>
                      <m:e>
                        <m:r>
                          <a:rPr kumimoji="0" lang="es-ES" altLang="es-CO" sz="2200" b="0" i="1">
                            <a:solidFill>
                              <a:schemeClr val="accent1">
                                <a:lumMod val="50000"/>
                              </a:schemeClr>
                            </a:solidFill>
                            <a:latin typeface="Cambria Math" panose="02040503050406030204" pitchFamily="18" charset="0"/>
                          </a:rPr>
                          <m:t> </m:t>
                        </m:r>
                        <m:r>
                          <a:rPr kumimoji="0" lang="es-ES" altLang="es-CO" sz="2200" b="0" i="1">
                            <a:solidFill>
                              <a:schemeClr val="accent1">
                                <a:lumMod val="50000"/>
                              </a:schemeClr>
                            </a:solidFill>
                            <a:latin typeface="Cambria Math" panose="02040503050406030204" pitchFamily="18" charset="0"/>
                          </a:rPr>
                          <m:t>𝑙𝑖𝑔h𝑡</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𝑛𝑜</m:t>
                        </m:r>
                      </m:e>
                    </m:d>
                    <m:r>
                      <a:rPr kumimoji="0" lang="es-ES" altLang="es-CO" sz="2200" b="0" i="1">
                        <a:solidFill>
                          <a:schemeClr val="accent1">
                            <a:lumMod val="50000"/>
                          </a:schemeClr>
                        </a:solidFill>
                        <a:latin typeface="Cambria Math" panose="02040503050406030204" pitchFamily="18" charset="0"/>
                      </a:rPr>
                      <m:t>=</m:t>
                    </m:r>
                    <m:d>
                      <m:dPr>
                        <m:begChr m:val="⟨"/>
                        <m:endChr m:val="⟩"/>
                        <m:ctrlP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0,81</m:t>
                        </m:r>
                        <m:r>
                          <a:rPr kumimoji="0" lang="es-ES" altLang="es-CO" sz="2200" b="0" i="1">
                            <a:solidFill>
                              <a:schemeClr val="accent1">
                                <a:lumMod val="50000"/>
                              </a:schemeClr>
                            </a:solidFill>
                            <a:latin typeface="Cambria Math" panose="02040503050406030204" pitchFamily="18" charset="0"/>
                            <a:ea typeface="Cambria Math" panose="02040503050406030204" pitchFamily="18" charset="0"/>
                          </a:rPr>
                          <m:t>  ,  </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0,19</m:t>
                        </m:r>
                      </m:e>
                    </m:d>
                  </m:oMath>
                </a14:m>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a typeface="Cambria Math" panose="02040503050406030204" pitchFamily="18" charset="0"/>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a typeface="Cambria Math" panose="02040503050406030204" pitchFamily="18" charset="0"/>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6" y="1609119"/>
                <a:ext cx="10744077" cy="1991411"/>
              </a:xfrm>
              <a:prstGeom prst="rect">
                <a:avLst/>
              </a:prstGeom>
              <a:blipFill>
                <a:blip r:embed="rId3"/>
                <a:stretch>
                  <a:fillRect l="-965" t="-2446" b="-1058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
        <p:nvSpPr>
          <p:cNvPr id="6" name="Rectángulo 5"/>
          <p:cNvSpPr/>
          <p:nvPr/>
        </p:nvSpPr>
        <p:spPr>
          <a:xfrm>
            <a:off x="7528585" y="3629105"/>
            <a:ext cx="1310616" cy="36884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7203992" y="4060286"/>
            <a:ext cx="1310616" cy="3688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99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a:t>
            </a:r>
            <a:r>
              <a:rPr lang="es-ES_tradnl" sz="2400" b="1" dirty="0" err="1">
                <a:solidFill>
                  <a:schemeClr val="bg1"/>
                </a:solidFill>
                <a:latin typeface="Arial" charset="0"/>
                <a:ea typeface="Arial" charset="0"/>
                <a:cs typeface="Arial" charset="0"/>
              </a:rPr>
              <a:t>Naive</a:t>
            </a:r>
            <a:r>
              <a:rPr lang="es-ES_tradnl" sz="2400" b="1" dirty="0">
                <a:solidFill>
                  <a:schemeClr val="bg1"/>
                </a:solidFill>
                <a:latin typeface="Arial" charset="0"/>
                <a:ea typeface="Arial" charset="0"/>
                <a:cs typeface="Arial" charset="0"/>
              </a:rPr>
              <a:t> </a:t>
            </a:r>
            <a:r>
              <a:rPr lang="es-ES_tradnl" sz="2400" b="1" dirty="0" err="1">
                <a:solidFill>
                  <a:schemeClr val="bg1"/>
                </a:solidFill>
                <a:latin typeface="Arial" charset="0"/>
                <a:ea typeface="Arial" charset="0"/>
                <a:cs typeface="Arial" charset="0"/>
              </a:rPr>
              <a:t>Bayes</a:t>
            </a:r>
            <a:endParaRPr lang="es-ES_tradnl" sz="24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Clasificador </a:t>
                </a:r>
                <a:r>
                  <a:rPr lang="es-CO" altLang="es-CO" b="0" dirty="0" err="1">
                    <a:solidFill>
                      <a:schemeClr val="accent4">
                        <a:lumMod val="75000"/>
                      </a:schemeClr>
                    </a:solidFill>
                    <a:effectLst>
                      <a:outerShdw blurRad="38100" dist="38100" dir="2700000" algn="tl">
                        <a:srgbClr val="000000">
                          <a:alpha val="43137"/>
                        </a:srgbClr>
                      </a:outerShdw>
                    </a:effectLst>
                  </a:rPr>
                  <a:t>Bayes</a:t>
                </a:r>
                <a:r>
                  <a:rPr lang="es-CO" altLang="es-CO" b="0" dirty="0">
                    <a:solidFill>
                      <a:schemeClr val="accent4">
                        <a:lumMod val="75000"/>
                      </a:schemeClr>
                    </a:solidFill>
                    <a:effectLst>
                      <a:outerShdw blurRad="38100" dist="38100" dir="2700000" algn="tl">
                        <a:srgbClr val="000000">
                          <a:alpha val="43137"/>
                        </a:srgbClr>
                      </a:outerShdw>
                    </a:effectLst>
                  </a:rPr>
                  <a:t> Ingenuo (Naïve Bayes)</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Retorna la clase y que tiene la máxima probabilidad dadas las características observadas </a:t>
                </a:r>
                <a14:m>
                  <m:oMath xmlns:m="http://schemas.openxmlformats.org/officeDocument/2006/math">
                    <m:acc>
                      <m:accPr>
                        <m:chr m:val="⃗"/>
                        <m:ctrlPr>
                          <a:rPr kumimoji="0" lang="es-ES" altLang="es-CO" sz="2200" b="0" i="1" smtClean="0">
                            <a:solidFill>
                              <a:schemeClr val="accent1">
                                <a:lumMod val="50000"/>
                              </a:schemeClr>
                            </a:solidFill>
                            <a:latin typeface="Cambria Math" panose="02040503050406030204" pitchFamily="18" charset="0"/>
                          </a:rPr>
                        </m:ctrlPr>
                      </m:accPr>
                      <m:e>
                        <m:r>
                          <a:rPr kumimoji="0" lang="es-ES" altLang="es-CO" sz="2200" b="0" i="1" smtClean="0">
                            <a:solidFill>
                              <a:schemeClr val="accent1">
                                <a:lumMod val="50000"/>
                              </a:schemeClr>
                            </a:solidFill>
                            <a:latin typeface="Cambria Math" panose="02040503050406030204" pitchFamily="18" charset="0"/>
                          </a:rPr>
                          <m:t>𝑥</m:t>
                        </m:r>
                      </m:e>
                    </m:acc>
                  </m:oMath>
                </a14:m>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14:m>
                  <m:oMath xmlns:m="http://schemas.openxmlformats.org/officeDocument/2006/math">
                    <m:func>
                      <m:funcPr>
                        <m:ctrlPr>
                          <a:rPr kumimoji="0" lang="es-ES" altLang="es-CO" sz="2200" b="0" i="1" smtClean="0">
                            <a:solidFill>
                              <a:schemeClr val="accent1">
                                <a:lumMod val="50000"/>
                              </a:schemeClr>
                            </a:solidFill>
                            <a:latin typeface="Cambria Math" panose="02040503050406030204" pitchFamily="18" charset="0"/>
                          </a:rPr>
                        </m:ctrlPr>
                      </m:funcPr>
                      <m:fName>
                        <m:acc>
                          <m:accPr>
                            <m:chr m:val="̂"/>
                            <m:ctrlPr>
                              <a:rPr kumimoji="0" lang="es-ES" altLang="es-CO" sz="2200" b="0" i="1">
                                <a:solidFill>
                                  <a:schemeClr val="accent1">
                                    <a:lumMod val="50000"/>
                                  </a:schemeClr>
                                </a:solidFill>
                                <a:latin typeface="Cambria Math" panose="02040503050406030204" pitchFamily="18" charset="0"/>
                              </a:rPr>
                            </m:ctrlPr>
                          </m:accPr>
                          <m:e>
                            <m:r>
                              <a:rPr kumimoji="0" lang="es-ES" altLang="es-CO" sz="2200" b="0" i="1">
                                <a:solidFill>
                                  <a:schemeClr val="accent1">
                                    <a:lumMod val="50000"/>
                                  </a:schemeClr>
                                </a:solidFill>
                                <a:latin typeface="Cambria Math" panose="02040503050406030204" pitchFamily="18" charset="0"/>
                              </a:rPr>
                              <m:t>𝑦</m:t>
                            </m:r>
                          </m:e>
                        </m:acc>
                        <m:r>
                          <a:rPr kumimoji="0" lang="es-ES" altLang="es-CO" sz="2200" b="0" i="1">
                            <a:solidFill>
                              <a:schemeClr val="accent1">
                                <a:lumMod val="50000"/>
                              </a:schemeClr>
                            </a:solidFill>
                            <a:latin typeface="Cambria Math" panose="02040503050406030204" pitchFamily="18" charset="0"/>
                          </a:rPr>
                          <m:t>=</m:t>
                        </m:r>
                        <m:limLow>
                          <m:limLowPr>
                            <m:ctrlPr>
                              <a:rPr kumimoji="0" lang="es-ES" altLang="es-CO" sz="2200" b="0" i="1" smtClean="0">
                                <a:solidFill>
                                  <a:schemeClr val="accent1">
                                    <a:lumMod val="50000"/>
                                  </a:schemeClr>
                                </a:solidFill>
                                <a:latin typeface="Cambria Math" panose="02040503050406030204" pitchFamily="18" charset="0"/>
                              </a:rPr>
                            </m:ctrlPr>
                          </m:limLowPr>
                          <m:e>
                            <m:r>
                              <m:rPr>
                                <m:sty m:val="p"/>
                              </m:rPr>
                              <a:rPr kumimoji="0" lang="es-ES" altLang="es-CO" sz="2200" b="0" i="0" smtClean="0">
                                <a:solidFill>
                                  <a:schemeClr val="accent1">
                                    <a:lumMod val="50000"/>
                                  </a:schemeClr>
                                </a:solidFill>
                                <a:latin typeface="Cambria Math" panose="02040503050406030204" pitchFamily="18" charset="0"/>
                              </a:rPr>
                              <m:t>argmax</m:t>
                            </m:r>
                          </m:e>
                          <m:lim>
                            <m:r>
                              <a:rPr kumimoji="0" lang="es-ES" altLang="es-CO" sz="2200" b="0" i="1" smtClean="0">
                                <a:solidFill>
                                  <a:schemeClr val="accent1">
                                    <a:lumMod val="50000"/>
                                  </a:schemeClr>
                                </a:solidFill>
                                <a:latin typeface="Cambria Math" panose="02040503050406030204" pitchFamily="18" charset="0"/>
                              </a:rPr>
                              <m:t>𝑦</m:t>
                            </m:r>
                          </m:lim>
                        </m:limLow>
                      </m:fName>
                      <m:e>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𝑦</m:t>
                        </m:r>
                        <m:r>
                          <a:rPr kumimoji="0" lang="es-ES" altLang="es-CO" sz="2200" b="0" i="1" smtClean="0">
                            <a:solidFill>
                              <a:schemeClr val="accent1">
                                <a:lumMod val="50000"/>
                              </a:schemeClr>
                            </a:solidFill>
                            <a:latin typeface="Cambria Math" panose="02040503050406030204" pitchFamily="18" charset="0"/>
                          </a:rPr>
                          <m:t>|</m:t>
                        </m:r>
                        <m:acc>
                          <m:accPr>
                            <m:chr m:val="⃗"/>
                            <m:ctrlPr>
                              <a:rPr kumimoji="0" lang="es-ES" altLang="es-CO" sz="2200" b="0" i="1" smtClean="0">
                                <a:solidFill>
                                  <a:schemeClr val="accent1">
                                    <a:lumMod val="50000"/>
                                  </a:schemeClr>
                                </a:solidFill>
                                <a:latin typeface="Cambria Math" panose="02040503050406030204" pitchFamily="18" charset="0"/>
                              </a:rPr>
                            </m:ctrlPr>
                          </m:accPr>
                          <m:e>
                            <m:r>
                              <a:rPr kumimoji="0" lang="es-ES" altLang="es-CO" sz="2200" b="0" i="1" smtClean="0">
                                <a:solidFill>
                                  <a:schemeClr val="accent1">
                                    <a:lumMod val="50000"/>
                                  </a:schemeClr>
                                </a:solidFill>
                                <a:latin typeface="Cambria Math" panose="02040503050406030204" pitchFamily="18" charset="0"/>
                              </a:rPr>
                              <m:t>𝑥</m:t>
                            </m:r>
                          </m:e>
                        </m:acc>
                        <m:r>
                          <a:rPr kumimoji="0" lang="es-ES" altLang="es-CO" sz="2200" b="0" i="1" smtClean="0">
                            <a:solidFill>
                              <a:schemeClr val="accent1">
                                <a:lumMod val="50000"/>
                              </a:schemeClr>
                            </a:solidFill>
                            <a:latin typeface="Cambria Math" panose="02040503050406030204" pitchFamily="18" charset="0"/>
                          </a:rPr>
                          <m:t>)</m:t>
                        </m:r>
                      </m:e>
                    </m:func>
                  </m:oMath>
                </a14:m>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Suposición: las características son condicionalmente independientes dentro de la clase.</a:t>
                </a:r>
                <a:br>
                  <a:rPr kumimoji="0" lang="es-ES" altLang="es-CO" sz="2200" b="0" dirty="0">
                    <a:solidFill>
                      <a:schemeClr val="accent1">
                        <a:lumMod val="50000"/>
                      </a:schemeClr>
                    </a:solidFill>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𝑦</m:t>
                          </m:r>
                        </m:e>
                        <m:e>
                          <m:acc>
                            <m:accPr>
                              <m:chr m:val="⃗"/>
                              <m:ctrlPr>
                                <a:rPr kumimoji="0" lang="es-ES" altLang="es-CO" sz="2200" b="0" i="1" smtClean="0">
                                  <a:solidFill>
                                    <a:schemeClr val="accent1">
                                      <a:lumMod val="50000"/>
                                    </a:schemeClr>
                                  </a:solidFill>
                                  <a:latin typeface="Cambria Math" panose="02040503050406030204" pitchFamily="18" charset="0"/>
                                </a:rPr>
                              </m:ctrlPr>
                            </m:accPr>
                            <m:e>
                              <m:r>
                                <a:rPr kumimoji="0" lang="es-ES" altLang="es-CO" sz="2200" b="0" i="1" smtClean="0">
                                  <a:solidFill>
                                    <a:schemeClr val="accent1">
                                      <a:lumMod val="50000"/>
                                    </a:schemeClr>
                                  </a:solidFill>
                                  <a:latin typeface="Cambria Math" panose="02040503050406030204" pitchFamily="18" charset="0"/>
                                </a:rPr>
                                <m:t>𝑥</m:t>
                              </m:r>
                            </m:e>
                          </m:acc>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𝑦</m:t>
                      </m:r>
                      <m:r>
                        <a:rPr kumimoji="0" lang="es-ES" altLang="es-CO" sz="2200" b="0" i="1" smtClean="0">
                          <a:solidFill>
                            <a:schemeClr val="accent1">
                              <a:lumMod val="50000"/>
                            </a:schemeClr>
                          </a:solidFill>
                          <a:latin typeface="Cambria Math" panose="02040503050406030204" pitchFamily="18" charset="0"/>
                        </a:rPr>
                        <m:t>)</m:t>
                      </m:r>
                      <m:nary>
                        <m:naryPr>
                          <m:chr m:val="∏"/>
                          <m:ctrlPr>
                            <a:rPr kumimoji="0" lang="es-ES" altLang="es-CO" sz="2200" b="0" i="1" smtClean="0">
                              <a:solidFill>
                                <a:schemeClr val="accent1">
                                  <a:lumMod val="50000"/>
                                </a:schemeClr>
                              </a:solidFill>
                              <a:latin typeface="Cambria Math" panose="02040503050406030204" pitchFamily="18" charset="0"/>
                            </a:rPr>
                          </m:ctrlPr>
                        </m:naryPr>
                        <m:sub>
                          <m:r>
                            <m:rPr>
                              <m:brk m:alnAt="23"/>
                            </m:rPr>
                            <a:rPr kumimoji="0" lang="es-ES" altLang="es-CO" sz="2200" b="0" i="1" smtClean="0">
                              <a:solidFill>
                                <a:schemeClr val="accent1">
                                  <a:lumMod val="50000"/>
                                </a:schemeClr>
                              </a:solidFill>
                              <a:latin typeface="Cambria Math" panose="02040503050406030204" pitchFamily="18" charset="0"/>
                            </a:rPr>
                            <m:t>𝑖</m:t>
                          </m:r>
                          <m:r>
                            <a:rPr kumimoji="0" lang="es-ES" altLang="es-CO" sz="2200" b="0" i="1" smtClean="0">
                              <a:solidFill>
                                <a:schemeClr val="accent1">
                                  <a:lumMod val="50000"/>
                                </a:schemeClr>
                              </a:solidFill>
                              <a:latin typeface="Cambria Math" panose="02040503050406030204" pitchFamily="18" charset="0"/>
                            </a:rPr>
                            <m:t>=1</m:t>
                          </m:r>
                        </m:sub>
                        <m:sup>
                          <m:r>
                            <a:rPr kumimoji="0" lang="es-ES" altLang="es-CO" sz="2200" b="0" i="1" smtClean="0">
                              <a:solidFill>
                                <a:schemeClr val="accent1">
                                  <a:lumMod val="50000"/>
                                </a:schemeClr>
                              </a:solidFill>
                              <a:latin typeface="Cambria Math" panose="02040503050406030204" pitchFamily="18" charset="0"/>
                            </a:rPr>
                            <m:t>𝑚</m:t>
                          </m:r>
                        </m:sup>
                        <m:e>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𝑖</m:t>
                              </m:r>
                            </m:sub>
                          </m:sSub>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𝑦</m:t>
                          </m:r>
                          <m:r>
                            <a:rPr kumimoji="0" lang="es-ES" altLang="es-CO" sz="2200" b="0" i="1" smtClean="0">
                              <a:solidFill>
                                <a:schemeClr val="accent1">
                                  <a:lumMod val="50000"/>
                                </a:schemeClr>
                              </a:solidFill>
                              <a:latin typeface="Cambria Math" panose="02040503050406030204" pitchFamily="18" charset="0"/>
                            </a:rPr>
                            <m:t>)</m:t>
                          </m:r>
                        </m:e>
                      </m:nary>
                    </m:oMath>
                  </m:oMathPara>
                </a14:m>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7422896" cy="1991411"/>
              </a:xfrm>
              <a:prstGeom prst="rect">
                <a:avLst/>
              </a:prstGeom>
              <a:blipFill>
                <a:blip r:embed="rId3"/>
                <a:stretch>
                  <a:fillRect l="-1397" t="-2446" b="-1211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pic>
        <p:nvPicPr>
          <p:cNvPr id="7" name="Picture 2" descr="D:\Shared_raxonserver\workAndStudy\magister\subjects\Sistemas inteligentes (inteligent systems)\ExpoML\linear_vs_nonlinear_problems.png">
            <a:extLst>
              <a:ext uri="{FF2B5EF4-FFF2-40B4-BE49-F238E27FC236}">
                <a16:creationId xmlns:a16="http://schemas.microsoft.com/office/drawing/2014/main" id="{38F7D3F1-5FFA-FD48-81D5-58364E18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986"/>
          <a:stretch/>
        </p:blipFill>
        <p:spPr bwMode="auto">
          <a:xfrm>
            <a:off x="8253692" y="1880016"/>
            <a:ext cx="2303126" cy="2192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Shared_raxonserver\workAndStudy\magister\subjects\Sistemas inteligentes (inteligent systems)\ExpoML\linear_vs_nonlinear_problems.png">
            <a:extLst>
              <a:ext uri="{FF2B5EF4-FFF2-40B4-BE49-F238E27FC236}">
                <a16:creationId xmlns:a16="http://schemas.microsoft.com/office/drawing/2014/main" id="{9CB03213-DE68-6F44-AEE2-32C618E2F3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61"/>
          <a:stretch/>
        </p:blipFill>
        <p:spPr bwMode="auto">
          <a:xfrm>
            <a:off x="9654731" y="4301933"/>
            <a:ext cx="2403802" cy="219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20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a:t>
            </a:r>
            <a:r>
              <a:rPr lang="es-ES_tradnl" sz="2400" b="1" dirty="0" err="1">
                <a:solidFill>
                  <a:schemeClr val="bg1"/>
                </a:solidFill>
                <a:latin typeface="Arial" charset="0"/>
                <a:ea typeface="Arial" charset="0"/>
                <a:cs typeface="Arial" charset="0"/>
              </a:rPr>
              <a:t>Naive</a:t>
            </a:r>
            <a:r>
              <a:rPr lang="es-ES_tradnl" sz="2400" b="1" dirty="0">
                <a:solidFill>
                  <a:schemeClr val="bg1"/>
                </a:solidFill>
                <a:latin typeface="Arial" charset="0"/>
                <a:ea typeface="Arial" charset="0"/>
                <a:cs typeface="Arial" charset="0"/>
              </a:rPr>
              <a:t> </a:t>
            </a:r>
            <a:r>
              <a:rPr lang="es-ES_tradnl" sz="2400" b="1" dirty="0" err="1">
                <a:solidFill>
                  <a:schemeClr val="bg1"/>
                </a:solidFill>
                <a:latin typeface="Arial" charset="0"/>
                <a:ea typeface="Arial" charset="0"/>
                <a:cs typeface="Arial" charset="0"/>
              </a:rPr>
              <a:t>Bayes</a:t>
            </a:r>
            <a:endParaRPr lang="es-ES_tradnl" sz="24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Clasificador </a:t>
                </a:r>
                <a:r>
                  <a:rPr lang="es-CO" altLang="es-CO" b="0" dirty="0" err="1">
                    <a:solidFill>
                      <a:schemeClr val="accent4">
                        <a:lumMod val="75000"/>
                      </a:schemeClr>
                    </a:solidFill>
                    <a:effectLst>
                      <a:outerShdw blurRad="38100" dist="38100" dir="2700000" algn="tl">
                        <a:srgbClr val="000000">
                          <a:alpha val="43137"/>
                        </a:srgbClr>
                      </a:outerShdw>
                    </a:effectLst>
                  </a:rPr>
                  <a:t>Bayes</a:t>
                </a:r>
                <a:r>
                  <a:rPr lang="es-CO" altLang="es-CO" b="0" dirty="0">
                    <a:solidFill>
                      <a:schemeClr val="accent4">
                        <a:lumMod val="75000"/>
                      </a:schemeClr>
                    </a:solidFill>
                    <a:effectLst>
                      <a:outerShdw blurRad="38100" dist="38100" dir="2700000" algn="tl">
                        <a:srgbClr val="000000">
                          <a:alpha val="43137"/>
                        </a:srgbClr>
                      </a:outerShdw>
                    </a:effectLst>
                  </a:rPr>
                  <a:t> Ingenuo (Naïve Bayes)</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Entrenamiento</a:t>
                </a:r>
                <a:r>
                  <a:rPr kumimoji="0" lang="es-ES" altLang="es-CO" sz="2200" b="0" dirty="0">
                    <a:solidFill>
                      <a:schemeClr val="accent1">
                        <a:lumMod val="50000"/>
                      </a:schemeClr>
                    </a:solidFill>
                  </a:rPr>
                  <a:t>: contar características y clases.</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para cada clase: contar cuántas muestras caen en en cada clase dividida por el número total de muestras.</a:t>
                </a: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e>
                      </m:d>
                      <m:r>
                        <a:rPr kumimoji="0" lang="es-ES" altLang="es-CO" sz="2200" b="0" i="1" smtClean="0">
                          <a:solidFill>
                            <a:schemeClr val="accent1">
                              <a:lumMod val="50000"/>
                            </a:schemeClr>
                          </a:solidFill>
                          <a:latin typeface="Cambria Math" panose="02040503050406030204" pitchFamily="18" charset="0"/>
                        </a:rPr>
                        <m:t>=</m:t>
                      </m:r>
                      <m:f>
                        <m:fPr>
                          <m:ctrlPr>
                            <a:rPr kumimoji="0" lang="es-ES" altLang="es-CO" sz="2200" b="0" i="1" smtClean="0">
                              <a:solidFill>
                                <a:schemeClr val="accent1">
                                  <a:lumMod val="50000"/>
                                </a:schemeClr>
                              </a:solidFill>
                              <a:latin typeface="Cambria Math" panose="02040503050406030204" pitchFamily="18" charset="0"/>
                            </a:rPr>
                          </m:ctrlPr>
                        </m:fPr>
                        <m:num>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𝑁</m:t>
                              </m:r>
                            </m:e>
                            <m:sub>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sub>
                          </m:sSub>
                        </m:num>
                        <m:den>
                          <m:r>
                            <a:rPr kumimoji="0" lang="es-ES" altLang="es-CO" sz="2200" b="0" i="1" smtClean="0">
                              <a:solidFill>
                                <a:schemeClr val="accent1">
                                  <a:lumMod val="50000"/>
                                </a:schemeClr>
                              </a:solidFill>
                              <a:latin typeface="Cambria Math" panose="02040503050406030204" pitchFamily="18" charset="0"/>
                            </a:rPr>
                            <m:t>𝑁</m:t>
                          </m:r>
                        </m:den>
                      </m:f>
                    </m:oMath>
                  </m:oMathPara>
                </a14:m>
                <a:endParaRPr kumimoji="0" lang="es-ES" altLang="es-CO" sz="2200" b="0" dirty="0">
                  <a:solidFill>
                    <a:schemeClr val="accent1">
                      <a:lumMod val="50000"/>
                    </a:schemeClr>
                  </a:solidFill>
                </a:endParaRPr>
              </a:p>
              <a:p>
                <a:pPr lvl="1" eaLnBrk="1" hangingPunct="1">
                  <a:spcBef>
                    <a:spcPct val="20000"/>
                  </a:spcBef>
                  <a:buClr>
                    <a:schemeClr val="hlink"/>
                  </a:buClr>
                  <a:buSzPct val="100000"/>
                  <a:buFont typeface="Wingdings" pitchFamily="2" charset="2"/>
                  <a:buChar char="§"/>
                </a:pPr>
                <a:endParaRPr kumimoji="0" lang="es-ES" altLang="es-CO" sz="2200" b="0" dirty="0">
                  <a:solidFill>
                    <a:schemeClr val="accent1">
                      <a:lumMod val="50000"/>
                    </a:schemeClr>
                  </a:solidFill>
                </a:endParaRPr>
              </a:p>
              <a:p>
                <a:pPr lvl="1" eaLnBrk="1" hangingPunct="1">
                  <a:spcBef>
                    <a:spcPct val="20000"/>
                  </a:spcBef>
                  <a:buClr>
                    <a:schemeClr val="hlink"/>
                  </a:buClr>
                  <a:buSzPct val="100000"/>
                  <a:buFont typeface="Wingdings" pitchFamily="2" charset="2"/>
                  <a:buChar char="§"/>
                </a:pPr>
                <a:r>
                  <a:rPr kumimoji="0" lang="es-ES" altLang="es-CO" sz="2200" b="0" dirty="0">
                    <a:solidFill>
                      <a:schemeClr val="accent1">
                        <a:lumMod val="50000"/>
                      </a:schemeClr>
                    </a:solidFill>
                  </a:rPr>
                  <a:t>Probabilidad condicional de las características: contar cuántas veces la característica aparece en una clase con respecto a todas las muestras de la clase.</a:t>
                </a:r>
              </a:p>
              <a:p>
                <a:pPr marL="0" indent="0" eaLnBrk="1" hangingPunct="1">
                  <a:spcBef>
                    <a:spcPct val="20000"/>
                  </a:spcBef>
                  <a:buClr>
                    <a:schemeClr val="hlink"/>
                  </a:buClr>
                  <a:buSzPct val="100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𝑖</m:t>
                              </m:r>
                            </m:sub>
                          </m:sSub>
                        </m:e>
                        <m:e>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e>
                      </m:d>
                      <m:r>
                        <a:rPr kumimoji="0" lang="es-ES" altLang="es-CO" sz="2200" b="0" i="1" smtClean="0">
                          <a:solidFill>
                            <a:schemeClr val="accent1">
                              <a:lumMod val="50000"/>
                            </a:schemeClr>
                          </a:solidFill>
                          <a:latin typeface="Cambria Math" panose="02040503050406030204" pitchFamily="18" charset="0"/>
                        </a:rPr>
                        <m:t>=</m:t>
                      </m:r>
                      <m:f>
                        <m:fPr>
                          <m:ctrlPr>
                            <a:rPr kumimoji="0" lang="es-ES" altLang="es-CO" sz="2200" b="0" i="1" smtClean="0">
                              <a:solidFill>
                                <a:schemeClr val="accent1">
                                  <a:lumMod val="50000"/>
                                </a:schemeClr>
                              </a:solidFill>
                              <a:latin typeface="Cambria Math" panose="02040503050406030204" pitchFamily="18" charset="0"/>
                            </a:rPr>
                          </m:ctrlPr>
                        </m:fPr>
                        <m:num>
                          <m:r>
                            <m:rPr>
                              <m:nor/>
                            </m:rPr>
                            <a:rPr kumimoji="0" lang="es-ES" altLang="es-CO" sz="2200" b="0" i="0" smtClean="0">
                              <a:solidFill>
                                <a:schemeClr val="accent1">
                                  <a:lumMod val="50000"/>
                                </a:schemeClr>
                              </a:solidFill>
                              <a:latin typeface="Cambria Math" panose="02040503050406030204" pitchFamily="18" charset="0"/>
                            </a:rPr>
                            <m:t>conteo</m:t>
                          </m:r>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𝑖</m:t>
                              </m:r>
                            </m:sub>
                          </m:sSub>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r>
                            <a:rPr kumimoji="0" lang="es-ES" altLang="es-CO" sz="2200" b="0" i="1" smtClean="0">
                              <a:solidFill>
                                <a:schemeClr val="accent1">
                                  <a:lumMod val="50000"/>
                                </a:schemeClr>
                              </a:solidFill>
                              <a:latin typeface="Cambria Math" panose="02040503050406030204" pitchFamily="18" charset="0"/>
                            </a:rPr>
                            <m:t>)</m:t>
                          </m:r>
                        </m:num>
                        <m:den>
                          <m:nary>
                            <m:naryPr>
                              <m:chr m:val="∑"/>
                              <m:supHide m:val="on"/>
                              <m:ctrlPr>
                                <a:rPr kumimoji="0" lang="es-ES" altLang="es-CO" sz="2200" b="0" i="1" smtClean="0">
                                  <a:solidFill>
                                    <a:schemeClr val="accent1">
                                      <a:lumMod val="50000"/>
                                    </a:schemeClr>
                                  </a:solidFill>
                                  <a:latin typeface="Cambria Math" panose="02040503050406030204" pitchFamily="18" charset="0"/>
                                </a:rPr>
                              </m:ctrlPr>
                            </m:naryPr>
                            <m:sub>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𝑖</m:t>
                                  </m:r>
                                </m:sub>
                              </m:sSub>
                              <m:r>
                                <m:rPr>
                                  <m:brk m:alnAt="7"/>
                                </m:r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𝑋</m:t>
                              </m:r>
                            </m:sub>
                            <m:sup/>
                            <m:e>
                              <m:r>
                                <m:rPr>
                                  <m:nor/>
                                </m:rPr>
                                <a:rPr kumimoji="0" lang="es-ES" altLang="es-CO" sz="2200" b="0">
                                  <a:solidFill>
                                    <a:schemeClr val="accent1">
                                      <a:lumMod val="50000"/>
                                    </a:schemeClr>
                                  </a:solidFill>
                                  <a:latin typeface="Cambria Math" panose="02040503050406030204" pitchFamily="18" charset="0"/>
                                </a:rPr>
                                <m:t>conteo</m:t>
                              </m:r>
                              <m:r>
                                <a:rPr kumimoji="0" lang="es-ES" altLang="es-CO" sz="2200" b="0" i="1">
                                  <a:solidFill>
                                    <a:schemeClr val="accent1">
                                      <a:lumMod val="50000"/>
                                    </a:schemeClr>
                                  </a:solidFill>
                                  <a:latin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𝑥</m:t>
                                  </m:r>
                                </m:e>
                                <m:sub>
                                  <m:r>
                                    <a:rPr kumimoji="0" lang="es-ES" altLang="es-CO" sz="2200" b="0" i="1">
                                      <a:solidFill>
                                        <a:schemeClr val="accent1">
                                          <a:lumMod val="50000"/>
                                        </a:schemeClr>
                                      </a:solidFill>
                                      <a:latin typeface="Cambria Math" panose="02040503050406030204" pitchFamily="18" charset="0"/>
                                    </a:rPr>
                                    <m:t>𝑖</m:t>
                                  </m:r>
                                </m:sub>
                              </m:sSub>
                              <m:r>
                                <a:rPr kumimoji="0" lang="es-ES" altLang="es-CO" sz="2200" b="0" i="1">
                                  <a:solidFill>
                                    <a:schemeClr val="accent1">
                                      <a:lumMod val="50000"/>
                                    </a:schemeClr>
                                  </a:solidFill>
                                  <a:latin typeface="Cambria Math" panose="02040503050406030204" pitchFamily="18" charset="0"/>
                                </a:rPr>
                                <m:t>,</m:t>
                              </m:r>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𝑦</m:t>
                                  </m:r>
                                </m:e>
                                <m:sub>
                                  <m:r>
                                    <a:rPr kumimoji="0" lang="es-ES" altLang="es-CO" sz="2200" b="0" i="1">
                                      <a:solidFill>
                                        <a:schemeClr val="accent1">
                                          <a:lumMod val="50000"/>
                                        </a:schemeClr>
                                      </a:solidFill>
                                      <a:latin typeface="Cambria Math" panose="02040503050406030204" pitchFamily="18" charset="0"/>
                                    </a:rPr>
                                    <m:t>𝑖</m:t>
                                  </m:r>
                                </m:sub>
                              </m:sSub>
                              <m:r>
                                <a:rPr kumimoji="0" lang="es-ES" altLang="es-CO" sz="2200" b="0" i="1">
                                  <a:solidFill>
                                    <a:schemeClr val="accent1">
                                      <a:lumMod val="50000"/>
                                    </a:schemeClr>
                                  </a:solidFill>
                                  <a:latin typeface="Cambria Math" panose="02040503050406030204" pitchFamily="18" charset="0"/>
                                </a:rPr>
                                <m:t>)</m:t>
                              </m:r>
                            </m:e>
                          </m:nary>
                        </m:den>
                      </m:f>
                    </m:oMath>
                  </m:oMathPara>
                </a14:m>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7422896" cy="1991411"/>
              </a:xfrm>
              <a:prstGeom prst="rect">
                <a:avLst/>
              </a:prstGeom>
              <a:blipFill>
                <a:blip r:embed="rId3"/>
                <a:stretch>
                  <a:fillRect l="-1397" t="-2446" r="-1397" b="-1391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pic>
        <p:nvPicPr>
          <p:cNvPr id="7" name="Picture 2" descr="D:\Shared_raxonserver\workAndStudy\magister\subjects\Sistemas inteligentes (inteligent systems)\ExpoML\linear_vs_nonlinear_problems.png">
            <a:extLst>
              <a:ext uri="{FF2B5EF4-FFF2-40B4-BE49-F238E27FC236}">
                <a16:creationId xmlns:a16="http://schemas.microsoft.com/office/drawing/2014/main" id="{38F7D3F1-5FFA-FD48-81D5-58364E18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986"/>
          <a:stretch/>
        </p:blipFill>
        <p:spPr bwMode="auto">
          <a:xfrm>
            <a:off x="8253692" y="1880016"/>
            <a:ext cx="2303126" cy="2192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Shared_raxonserver\workAndStudy\magister\subjects\Sistemas inteligentes (inteligent systems)\ExpoML\linear_vs_nonlinear_problems.png">
            <a:extLst>
              <a:ext uri="{FF2B5EF4-FFF2-40B4-BE49-F238E27FC236}">
                <a16:creationId xmlns:a16="http://schemas.microsoft.com/office/drawing/2014/main" id="{9CB03213-DE68-6F44-AEE2-32C618E2F3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61"/>
          <a:stretch/>
        </p:blipFill>
        <p:spPr bwMode="auto">
          <a:xfrm>
            <a:off x="9654731" y="4301933"/>
            <a:ext cx="2403802" cy="219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531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a:t>
            </a:r>
            <a:r>
              <a:rPr lang="es-ES_tradnl" sz="2400" b="1" dirty="0" err="1">
                <a:solidFill>
                  <a:schemeClr val="bg1"/>
                </a:solidFill>
                <a:latin typeface="Arial" charset="0"/>
                <a:ea typeface="Arial" charset="0"/>
                <a:cs typeface="Arial" charset="0"/>
              </a:rPr>
              <a:t>Naive</a:t>
            </a:r>
            <a:r>
              <a:rPr lang="es-ES_tradnl" sz="2400" b="1" dirty="0">
                <a:solidFill>
                  <a:schemeClr val="bg1"/>
                </a:solidFill>
                <a:latin typeface="Arial" charset="0"/>
                <a:ea typeface="Arial" charset="0"/>
                <a:cs typeface="Arial" charset="0"/>
              </a:rPr>
              <a:t> </a:t>
            </a:r>
            <a:r>
              <a:rPr lang="es-ES_tradnl" sz="2400" b="1" dirty="0" err="1">
                <a:solidFill>
                  <a:schemeClr val="bg1"/>
                </a:solidFill>
                <a:latin typeface="Arial" charset="0"/>
                <a:ea typeface="Arial" charset="0"/>
                <a:cs typeface="Arial" charset="0"/>
              </a:rPr>
              <a:t>Bayes</a:t>
            </a:r>
            <a:endParaRPr lang="es-ES_tradnl" sz="24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Clasificador </a:t>
                </a:r>
                <a:r>
                  <a:rPr lang="es-CO" altLang="es-CO" b="0" dirty="0" err="1">
                    <a:solidFill>
                      <a:schemeClr val="accent4">
                        <a:lumMod val="75000"/>
                      </a:schemeClr>
                    </a:solidFill>
                    <a:effectLst>
                      <a:outerShdw blurRad="38100" dist="38100" dir="2700000" algn="tl">
                        <a:srgbClr val="000000">
                          <a:alpha val="43137"/>
                        </a:srgbClr>
                      </a:outerShdw>
                    </a:effectLst>
                  </a:rPr>
                  <a:t>Bayes</a:t>
                </a:r>
                <a:r>
                  <a:rPr lang="es-CO" altLang="es-CO" b="0" dirty="0">
                    <a:solidFill>
                      <a:schemeClr val="accent4">
                        <a:lumMod val="75000"/>
                      </a:schemeClr>
                    </a:solidFill>
                    <a:effectLst>
                      <a:outerShdw blurRad="38100" dist="38100" dir="2700000" algn="tl">
                        <a:srgbClr val="000000">
                          <a:alpha val="43137"/>
                        </a:srgbClr>
                      </a:outerShdw>
                    </a:effectLst>
                  </a:rPr>
                  <a:t> Ingenuo (Naïve Bayes)</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Clasificación</a:t>
                </a:r>
                <a:r>
                  <a:rPr kumimoji="0" lang="es-ES" altLang="es-CO" sz="2200" b="0" dirty="0">
                    <a:solidFill>
                      <a:schemeClr val="accent1">
                        <a:lumMod val="50000"/>
                      </a:schemeClr>
                    </a:solidFill>
                  </a:rPr>
                  <a:t>: </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Para cada clase se calcula su probabilidad condicional:</a:t>
                </a: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1</m:t>
                              </m:r>
                            </m:sub>
                          </m:sSub>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2</m:t>
                              </m:r>
                            </m:sub>
                          </m:sSub>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3</m:t>
                              </m:r>
                            </m:sub>
                          </m:sSub>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a:solidFill>
                                    <a:schemeClr val="accent1">
                                      <a:lumMod val="50000"/>
                                    </a:schemeClr>
                                  </a:solidFill>
                                  <a:latin typeface="Cambria Math" panose="02040503050406030204" pitchFamily="18" charset="0"/>
                                </a:rPr>
                                <m:t>𝑦</m:t>
                              </m:r>
                            </m:e>
                            <m:sub>
                              <m:r>
                                <a:rPr kumimoji="0" lang="es-ES" altLang="es-CO" sz="2200" b="0" i="1">
                                  <a:solidFill>
                                    <a:schemeClr val="accent1">
                                      <a:lumMod val="50000"/>
                                    </a:schemeClr>
                                  </a:solidFill>
                                  <a:latin typeface="Cambria Math" panose="02040503050406030204" pitchFamily="18" charset="0"/>
                                </a:rPr>
                                <m:t>𝑖</m:t>
                              </m:r>
                            </m:sub>
                          </m:sSub>
                        </m:e>
                      </m:d>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1</m:t>
                              </m:r>
                            </m:sub>
                          </m:sSub>
                        </m:e>
                        <m:e>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e>
                      </m:d>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2</m:t>
                              </m:r>
                            </m:sub>
                          </m:sSub>
                        </m:e>
                        <m:e>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e>
                      </m:d>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a:solidFill>
                                <a:schemeClr val="accent1">
                                  <a:lumMod val="50000"/>
                                </a:schemeClr>
                              </a:solidFill>
                              <a:latin typeface="Cambria Math" panose="02040503050406030204" pitchFamily="18" charset="0"/>
                            </a:rPr>
                          </m:ctrlPr>
                        </m:dPr>
                        <m:e>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3</m:t>
                              </m:r>
                            </m:sub>
                          </m:sSub>
                        </m:e>
                        <m:e>
                          <m:sSub>
                            <m:sSubPr>
                              <m:ctrlPr>
                                <a:rPr kumimoji="0" lang="es-ES" altLang="es-CO" sz="2200" b="0" i="1">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𝑦</m:t>
                              </m:r>
                            </m:e>
                            <m:sub>
                              <m:r>
                                <a:rPr kumimoji="0" lang="es-ES" altLang="es-CO" sz="2200" b="0" i="1" smtClean="0">
                                  <a:solidFill>
                                    <a:schemeClr val="accent1">
                                      <a:lumMod val="50000"/>
                                    </a:schemeClr>
                                  </a:solidFill>
                                  <a:latin typeface="Cambria Math" panose="02040503050406030204" pitchFamily="18" charset="0"/>
                                </a:rPr>
                                <m:t>𝑖</m:t>
                              </m:r>
                            </m:sub>
                          </m:sSub>
                        </m:e>
                      </m:d>
                    </m:oMath>
                  </m:oMathPara>
                </a14:m>
                <a:br>
                  <a:rPr kumimoji="0" lang="es-ES" altLang="es-CO" sz="2200" b="0" dirty="0">
                    <a:solidFill>
                      <a:schemeClr val="accent1">
                        <a:lumMod val="50000"/>
                      </a:schemeClr>
                    </a:solidFill>
                  </a:rPr>
                </a:br>
                <a:endParaRPr kumimoji="0" lang="es-ES" altLang="es-CO" sz="2200" b="0" dirty="0">
                  <a:solidFill>
                    <a:schemeClr val="accent1">
                      <a:lumMod val="50000"/>
                    </a:schemeClr>
                  </a:solidFill>
                </a:endParaRPr>
              </a:p>
              <a:p>
                <a:pPr lvl="1" eaLnBrk="1" hangingPunct="1">
                  <a:spcBef>
                    <a:spcPct val="20000"/>
                  </a:spcBef>
                  <a:buClr>
                    <a:schemeClr val="hlink"/>
                  </a:buClr>
                  <a:buSzPct val="100000"/>
                  <a:buFont typeface="Wingdings" pitchFamily="2" charset="2"/>
                  <a:buChar char="§"/>
                </a:pPr>
                <a:endParaRPr kumimoji="0" lang="es-ES" altLang="es-CO" sz="2200" b="0" dirty="0">
                  <a:solidFill>
                    <a:schemeClr val="accent1">
                      <a:lumMod val="50000"/>
                    </a:schemeClr>
                  </a:solidFill>
                </a:endParaRPr>
              </a:p>
              <a:p>
                <a:pPr lvl="1" eaLnBrk="1" hangingPunct="1">
                  <a:spcBef>
                    <a:spcPct val="20000"/>
                  </a:spcBef>
                  <a:buClr>
                    <a:schemeClr val="hlink"/>
                  </a:buClr>
                  <a:buSzPct val="100000"/>
                  <a:buFont typeface="Wingdings" pitchFamily="2" charset="2"/>
                  <a:buChar char="§"/>
                </a:pPr>
                <a:r>
                  <a:rPr kumimoji="0" lang="es-ES" altLang="es-CO" sz="2200" b="0" dirty="0">
                    <a:solidFill>
                      <a:schemeClr val="accent1">
                        <a:lumMod val="50000"/>
                      </a:schemeClr>
                    </a:solidFill>
                  </a:rPr>
                  <a:t>Se asigna a la clase con el mayor valor de probabilidad.</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7422896" cy="1991411"/>
              </a:xfrm>
              <a:prstGeom prst="rect">
                <a:avLst/>
              </a:prstGeom>
              <a:blipFill>
                <a:blip r:embed="rId3"/>
                <a:stretch>
                  <a:fillRect l="-1397" t="-2446" b="-437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pic>
        <p:nvPicPr>
          <p:cNvPr id="7" name="Picture 2" descr="D:\Shared_raxonserver\workAndStudy\magister\subjects\Sistemas inteligentes (inteligent systems)\ExpoML\linear_vs_nonlinear_problems.png">
            <a:extLst>
              <a:ext uri="{FF2B5EF4-FFF2-40B4-BE49-F238E27FC236}">
                <a16:creationId xmlns:a16="http://schemas.microsoft.com/office/drawing/2014/main" id="{38F7D3F1-5FFA-FD48-81D5-58364E18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986"/>
          <a:stretch/>
        </p:blipFill>
        <p:spPr bwMode="auto">
          <a:xfrm>
            <a:off x="8253692" y="1880016"/>
            <a:ext cx="2303126" cy="2192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Shared_raxonserver\workAndStudy\magister\subjects\Sistemas inteligentes (inteligent systems)\ExpoML\linear_vs_nonlinear_problems.png">
            <a:extLst>
              <a:ext uri="{FF2B5EF4-FFF2-40B4-BE49-F238E27FC236}">
                <a16:creationId xmlns:a16="http://schemas.microsoft.com/office/drawing/2014/main" id="{9CB03213-DE68-6F44-AEE2-32C618E2F3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61"/>
          <a:stretch/>
        </p:blipFill>
        <p:spPr bwMode="auto">
          <a:xfrm>
            <a:off x="9654731" y="4301933"/>
            <a:ext cx="2403802" cy="219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661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Taller</a:t>
            </a:r>
          </a:p>
        </p:txBody>
      </p:sp>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Clasificador </a:t>
            </a:r>
            <a:r>
              <a:rPr lang="es-CO" altLang="es-CO" b="0" dirty="0" err="1">
                <a:solidFill>
                  <a:schemeClr val="accent4">
                    <a:lumMod val="75000"/>
                  </a:schemeClr>
                </a:solidFill>
                <a:effectLst>
                  <a:outerShdw blurRad="38100" dist="38100" dir="2700000" algn="tl">
                    <a:srgbClr val="000000">
                      <a:alpha val="43137"/>
                    </a:srgbClr>
                  </a:outerShdw>
                </a:effectLst>
              </a:rPr>
              <a:t>Bayes</a:t>
            </a:r>
            <a:r>
              <a:rPr lang="es-CO" altLang="es-CO" b="0" dirty="0">
                <a:solidFill>
                  <a:schemeClr val="accent4">
                    <a:lumMod val="75000"/>
                  </a:schemeClr>
                </a:solidFill>
                <a:effectLst>
                  <a:outerShdw blurRad="38100" dist="38100" dir="2700000" algn="tl">
                    <a:srgbClr val="000000">
                      <a:alpha val="43137"/>
                    </a:srgbClr>
                  </a:outerShdw>
                </a:effectLst>
              </a:rPr>
              <a:t> Ingenuo (Naïve Bayes) - Datos</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p:graphicFrame>
        <p:nvGraphicFramePr>
          <p:cNvPr id="9" name="1 Tabla">
            <a:extLst>
              <a:ext uri="{FF2B5EF4-FFF2-40B4-BE49-F238E27FC236}">
                <a16:creationId xmlns:a16="http://schemas.microsoft.com/office/drawing/2014/main" id="{76B230E9-70E1-EE4A-8FD4-D224713C1E99}"/>
              </a:ext>
            </a:extLst>
          </p:cNvPr>
          <p:cNvGraphicFramePr>
            <a:graphicFrameLocks noGrp="1"/>
          </p:cNvGraphicFramePr>
          <p:nvPr>
            <p:extLst>
              <p:ext uri="{D42A27DB-BD31-4B8C-83A1-F6EECF244321}">
                <p14:modId xmlns:p14="http://schemas.microsoft.com/office/powerpoint/2010/main" val="2222272541"/>
              </p:ext>
            </p:extLst>
          </p:nvPr>
        </p:nvGraphicFramePr>
        <p:xfrm>
          <a:off x="1224147" y="2169520"/>
          <a:ext cx="5832646" cy="4572000"/>
        </p:xfrm>
        <a:graphic>
          <a:graphicData uri="http://schemas.openxmlformats.org/drawingml/2006/table">
            <a:tbl>
              <a:tblPr firstRow="1" bandRow="1">
                <a:tableStyleId>{93296810-A885-4BE3-A3E7-6D5BEEA58F35}</a:tableStyleId>
              </a:tblPr>
              <a:tblGrid>
                <a:gridCol w="936103">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152127">
                  <a:extLst>
                    <a:ext uri="{9D8B030D-6E8A-4147-A177-3AD203B41FA5}">
                      <a16:colId xmlns:a16="http://schemas.microsoft.com/office/drawing/2014/main" val="20004"/>
                    </a:ext>
                  </a:extLst>
                </a:gridCol>
              </a:tblGrid>
              <a:tr h="235226">
                <a:tc>
                  <a:txBody>
                    <a:bodyPr/>
                    <a:lstStyle/>
                    <a:p>
                      <a:pPr algn="ctr"/>
                      <a:r>
                        <a:rPr lang="es-ES" sz="1400" dirty="0"/>
                        <a:t>Cielo</a:t>
                      </a:r>
                    </a:p>
                  </a:txBody>
                  <a:tcPr/>
                </a:tc>
                <a:tc>
                  <a:txBody>
                    <a:bodyPr/>
                    <a:lstStyle/>
                    <a:p>
                      <a:pPr algn="ctr"/>
                      <a:r>
                        <a:rPr lang="es-ES" sz="1400" dirty="0"/>
                        <a:t>Temperatura</a:t>
                      </a:r>
                    </a:p>
                  </a:txBody>
                  <a:tcPr/>
                </a:tc>
                <a:tc>
                  <a:txBody>
                    <a:bodyPr/>
                    <a:lstStyle/>
                    <a:p>
                      <a:pPr algn="ctr"/>
                      <a:r>
                        <a:rPr lang="es-ES" sz="1400" dirty="0"/>
                        <a:t>Humedad</a:t>
                      </a:r>
                    </a:p>
                  </a:txBody>
                  <a:tcPr/>
                </a:tc>
                <a:tc>
                  <a:txBody>
                    <a:bodyPr/>
                    <a:lstStyle/>
                    <a:p>
                      <a:pPr algn="ctr"/>
                      <a:r>
                        <a:rPr lang="es-ES" sz="1400" dirty="0"/>
                        <a:t>Viento</a:t>
                      </a:r>
                    </a:p>
                  </a:txBody>
                  <a:tcPr/>
                </a:tc>
                <a:tc>
                  <a:txBody>
                    <a:bodyPr/>
                    <a:lstStyle/>
                    <a:p>
                      <a:pPr algn="ctr"/>
                      <a:r>
                        <a:rPr lang="es-ES" sz="1400" dirty="0"/>
                        <a:t>Se jugó?</a:t>
                      </a:r>
                    </a:p>
                  </a:txBody>
                  <a:tcPr>
                    <a:solidFill>
                      <a:srgbClr val="F2584C"/>
                    </a:solidFill>
                  </a:tcPr>
                </a:tc>
                <a:extLst>
                  <a:ext uri="{0D108BD9-81ED-4DB2-BD59-A6C34878D82A}">
                    <a16:rowId xmlns:a16="http://schemas.microsoft.com/office/drawing/2014/main" val="10000"/>
                  </a:ext>
                </a:extLst>
              </a:tr>
              <a:tr h="235226">
                <a:tc>
                  <a:txBody>
                    <a:bodyPr/>
                    <a:lstStyle/>
                    <a:p>
                      <a:pPr algn="ctr"/>
                      <a:r>
                        <a:rPr lang="es-ES" sz="1400" dirty="0"/>
                        <a:t>Lluvia</a:t>
                      </a:r>
                    </a:p>
                  </a:txBody>
                  <a:tcPr/>
                </a:tc>
                <a:tc>
                  <a:txBody>
                    <a:bodyPr/>
                    <a:lstStyle/>
                    <a:p>
                      <a:pPr algn="ctr"/>
                      <a:r>
                        <a:rPr lang="es-ES" sz="1400" dirty="0"/>
                        <a:t>Calor</a:t>
                      </a:r>
                    </a:p>
                  </a:txBody>
                  <a:tcPr/>
                </a:tc>
                <a:tc>
                  <a:txBody>
                    <a:bodyPr/>
                    <a:lstStyle/>
                    <a:p>
                      <a:pPr algn="ctr"/>
                      <a:r>
                        <a:rPr lang="es-ES" sz="1400" dirty="0"/>
                        <a:t>Alta</a:t>
                      </a:r>
                    </a:p>
                  </a:txBody>
                  <a:tcPr/>
                </a:tc>
                <a:tc>
                  <a:txBody>
                    <a:bodyPr/>
                    <a:lstStyle/>
                    <a:p>
                      <a:pPr algn="ctr"/>
                      <a:r>
                        <a:rPr lang="es-ES" sz="1400" dirty="0"/>
                        <a:t>No</a:t>
                      </a:r>
                    </a:p>
                  </a:txBody>
                  <a:tcPr/>
                </a:tc>
                <a:tc>
                  <a:txBody>
                    <a:bodyPr/>
                    <a:lstStyle/>
                    <a:p>
                      <a:pPr algn="ctr"/>
                      <a:r>
                        <a:rPr lang="es-ES" sz="1400" dirty="0">
                          <a:solidFill>
                            <a:schemeClr val="accent2">
                              <a:lumMod val="75000"/>
                            </a:schemeClr>
                          </a:solidFill>
                        </a:rPr>
                        <a:t>No</a:t>
                      </a:r>
                    </a:p>
                  </a:txBody>
                  <a:tcPr/>
                </a:tc>
                <a:extLst>
                  <a:ext uri="{0D108BD9-81ED-4DB2-BD59-A6C34878D82A}">
                    <a16:rowId xmlns:a16="http://schemas.microsoft.com/office/drawing/2014/main" val="10001"/>
                  </a:ext>
                </a:extLst>
              </a:tr>
              <a:tr h="235226">
                <a:tc>
                  <a:txBody>
                    <a:bodyPr/>
                    <a:lstStyle/>
                    <a:p>
                      <a:pPr algn="ctr"/>
                      <a:r>
                        <a:rPr lang="es-ES" sz="1400" dirty="0"/>
                        <a:t>Lluvia</a:t>
                      </a:r>
                    </a:p>
                  </a:txBody>
                  <a:tcPr/>
                </a:tc>
                <a:tc>
                  <a:txBody>
                    <a:bodyPr/>
                    <a:lstStyle/>
                    <a:p>
                      <a:pPr algn="ctr"/>
                      <a:r>
                        <a:rPr lang="es-ES" sz="1400" dirty="0"/>
                        <a:t>Calor</a:t>
                      </a:r>
                    </a:p>
                  </a:txBody>
                  <a:tcPr/>
                </a:tc>
                <a:tc>
                  <a:txBody>
                    <a:bodyPr/>
                    <a:lstStyle/>
                    <a:p>
                      <a:pPr algn="ctr"/>
                      <a:r>
                        <a:rPr lang="es-ES" sz="1400" dirty="0"/>
                        <a:t>Alta</a:t>
                      </a:r>
                    </a:p>
                  </a:txBody>
                  <a:tcPr/>
                </a:tc>
                <a:tc>
                  <a:txBody>
                    <a:bodyPr/>
                    <a:lstStyle/>
                    <a:p>
                      <a:pPr algn="ctr"/>
                      <a:r>
                        <a:rPr lang="es-ES" sz="1400" dirty="0"/>
                        <a:t>Sí</a:t>
                      </a:r>
                    </a:p>
                  </a:txBody>
                  <a:tcPr/>
                </a:tc>
                <a:tc>
                  <a:txBody>
                    <a:bodyPr/>
                    <a:lstStyle/>
                    <a:p>
                      <a:pPr algn="ctr"/>
                      <a:r>
                        <a:rPr lang="es-ES" sz="1400" dirty="0">
                          <a:solidFill>
                            <a:schemeClr val="accent2">
                              <a:lumMod val="75000"/>
                            </a:schemeClr>
                          </a:solidFill>
                        </a:rPr>
                        <a:t>No</a:t>
                      </a:r>
                    </a:p>
                  </a:txBody>
                  <a:tcPr/>
                </a:tc>
                <a:extLst>
                  <a:ext uri="{0D108BD9-81ED-4DB2-BD59-A6C34878D82A}">
                    <a16:rowId xmlns:a16="http://schemas.microsoft.com/office/drawing/2014/main" val="10002"/>
                  </a:ext>
                </a:extLst>
              </a:tr>
              <a:tr h="235226">
                <a:tc>
                  <a:txBody>
                    <a:bodyPr/>
                    <a:lstStyle/>
                    <a:p>
                      <a:pPr algn="ctr"/>
                      <a:r>
                        <a:rPr lang="es-ES" sz="1400" dirty="0"/>
                        <a:t>Nublado</a:t>
                      </a:r>
                    </a:p>
                  </a:txBody>
                  <a:tcPr/>
                </a:tc>
                <a:tc>
                  <a:txBody>
                    <a:bodyPr/>
                    <a:lstStyle/>
                    <a:p>
                      <a:pPr algn="ctr"/>
                      <a:r>
                        <a:rPr lang="es-ES" sz="1400" dirty="0"/>
                        <a:t>Calor</a:t>
                      </a:r>
                    </a:p>
                  </a:txBody>
                  <a:tcPr/>
                </a:tc>
                <a:tc>
                  <a:txBody>
                    <a:bodyPr/>
                    <a:lstStyle/>
                    <a:p>
                      <a:pPr algn="ctr"/>
                      <a:r>
                        <a:rPr lang="es-ES" sz="1400" dirty="0"/>
                        <a:t>Alta</a:t>
                      </a:r>
                    </a:p>
                  </a:txBody>
                  <a:tcPr/>
                </a:tc>
                <a:tc>
                  <a:txBody>
                    <a:bodyPr/>
                    <a:lstStyle/>
                    <a:p>
                      <a:pPr algn="ctr"/>
                      <a:r>
                        <a:rPr lang="es-ES" sz="1400" dirty="0"/>
                        <a:t>No</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03"/>
                  </a:ext>
                </a:extLst>
              </a:tr>
              <a:tr h="235226">
                <a:tc>
                  <a:txBody>
                    <a:bodyPr/>
                    <a:lstStyle/>
                    <a:p>
                      <a:pPr algn="ctr"/>
                      <a:r>
                        <a:rPr lang="es-ES" sz="1400" dirty="0"/>
                        <a:t>Soleado</a:t>
                      </a:r>
                    </a:p>
                  </a:txBody>
                  <a:tcPr/>
                </a:tc>
                <a:tc>
                  <a:txBody>
                    <a:bodyPr/>
                    <a:lstStyle/>
                    <a:p>
                      <a:pPr algn="ctr"/>
                      <a:r>
                        <a:rPr lang="es-ES" sz="1400" dirty="0"/>
                        <a:t>Templado</a:t>
                      </a:r>
                    </a:p>
                  </a:txBody>
                  <a:tcPr/>
                </a:tc>
                <a:tc>
                  <a:txBody>
                    <a:bodyPr/>
                    <a:lstStyle/>
                    <a:p>
                      <a:pPr algn="ctr"/>
                      <a:r>
                        <a:rPr lang="es-ES" sz="1400" dirty="0"/>
                        <a:t>Alta</a:t>
                      </a:r>
                    </a:p>
                  </a:txBody>
                  <a:tcPr/>
                </a:tc>
                <a:tc>
                  <a:txBody>
                    <a:bodyPr/>
                    <a:lstStyle/>
                    <a:p>
                      <a:pPr algn="ctr"/>
                      <a:r>
                        <a:rPr lang="es-ES" sz="1400" dirty="0"/>
                        <a:t>No</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04"/>
                  </a:ext>
                </a:extLst>
              </a:tr>
              <a:tr h="235226">
                <a:tc>
                  <a:txBody>
                    <a:bodyPr/>
                    <a:lstStyle/>
                    <a:p>
                      <a:pPr algn="ctr"/>
                      <a:r>
                        <a:rPr lang="es-ES" sz="1400" dirty="0"/>
                        <a:t>Soleado</a:t>
                      </a:r>
                    </a:p>
                  </a:txBody>
                  <a:tcPr/>
                </a:tc>
                <a:tc>
                  <a:txBody>
                    <a:bodyPr/>
                    <a:lstStyle/>
                    <a:p>
                      <a:pPr algn="ctr"/>
                      <a:r>
                        <a:rPr lang="es-ES" sz="1400" dirty="0"/>
                        <a:t>Frío</a:t>
                      </a:r>
                    </a:p>
                  </a:txBody>
                  <a:tcPr/>
                </a:tc>
                <a:tc>
                  <a:txBody>
                    <a:bodyPr/>
                    <a:lstStyle/>
                    <a:p>
                      <a:pPr algn="ctr"/>
                      <a:r>
                        <a:rPr lang="es-ES" sz="1400" dirty="0"/>
                        <a:t>Normal</a:t>
                      </a:r>
                    </a:p>
                  </a:txBody>
                  <a:tcPr/>
                </a:tc>
                <a:tc>
                  <a:txBody>
                    <a:bodyPr/>
                    <a:lstStyle/>
                    <a:p>
                      <a:pPr algn="ctr"/>
                      <a:r>
                        <a:rPr lang="es-ES" sz="1400" dirty="0"/>
                        <a:t>No</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05"/>
                  </a:ext>
                </a:extLst>
              </a:tr>
              <a:tr h="235226">
                <a:tc>
                  <a:txBody>
                    <a:bodyPr/>
                    <a:lstStyle/>
                    <a:p>
                      <a:pPr algn="ctr"/>
                      <a:r>
                        <a:rPr lang="es-ES" sz="1400" dirty="0"/>
                        <a:t>Soleado</a:t>
                      </a:r>
                    </a:p>
                  </a:txBody>
                  <a:tcPr/>
                </a:tc>
                <a:tc>
                  <a:txBody>
                    <a:bodyPr/>
                    <a:lstStyle/>
                    <a:p>
                      <a:pPr algn="ctr"/>
                      <a:r>
                        <a:rPr lang="es-ES" sz="1400" dirty="0"/>
                        <a:t>Frío</a:t>
                      </a:r>
                    </a:p>
                  </a:txBody>
                  <a:tcPr/>
                </a:tc>
                <a:tc>
                  <a:txBody>
                    <a:bodyPr/>
                    <a:lstStyle/>
                    <a:p>
                      <a:pPr algn="ctr"/>
                      <a:r>
                        <a:rPr lang="es-ES" sz="1400" dirty="0"/>
                        <a:t>Normal</a:t>
                      </a:r>
                    </a:p>
                  </a:txBody>
                  <a:tcPr/>
                </a:tc>
                <a:tc>
                  <a:txBody>
                    <a:bodyPr/>
                    <a:lstStyle/>
                    <a:p>
                      <a:pPr algn="ctr"/>
                      <a:r>
                        <a:rPr lang="es-ES" sz="1400" dirty="0"/>
                        <a:t>Sí</a:t>
                      </a:r>
                    </a:p>
                  </a:txBody>
                  <a:tcPr/>
                </a:tc>
                <a:tc>
                  <a:txBody>
                    <a:bodyPr/>
                    <a:lstStyle/>
                    <a:p>
                      <a:pPr algn="ctr"/>
                      <a:r>
                        <a:rPr lang="es-ES" sz="1400" dirty="0">
                          <a:solidFill>
                            <a:schemeClr val="accent2">
                              <a:lumMod val="75000"/>
                            </a:schemeClr>
                          </a:solidFill>
                        </a:rPr>
                        <a:t>No</a:t>
                      </a:r>
                    </a:p>
                  </a:txBody>
                  <a:tcPr/>
                </a:tc>
                <a:extLst>
                  <a:ext uri="{0D108BD9-81ED-4DB2-BD59-A6C34878D82A}">
                    <a16:rowId xmlns:a16="http://schemas.microsoft.com/office/drawing/2014/main" val="10006"/>
                  </a:ext>
                </a:extLst>
              </a:tr>
              <a:tr h="235226">
                <a:tc>
                  <a:txBody>
                    <a:bodyPr/>
                    <a:lstStyle/>
                    <a:p>
                      <a:pPr algn="ctr"/>
                      <a:r>
                        <a:rPr lang="es-ES" sz="1400" dirty="0"/>
                        <a:t>Nublado</a:t>
                      </a:r>
                    </a:p>
                  </a:txBody>
                  <a:tcPr/>
                </a:tc>
                <a:tc>
                  <a:txBody>
                    <a:bodyPr/>
                    <a:lstStyle/>
                    <a:p>
                      <a:pPr algn="ctr"/>
                      <a:r>
                        <a:rPr lang="es-ES" sz="1400" dirty="0"/>
                        <a:t>Frío</a:t>
                      </a:r>
                    </a:p>
                  </a:txBody>
                  <a:tcPr/>
                </a:tc>
                <a:tc>
                  <a:txBody>
                    <a:bodyPr/>
                    <a:lstStyle/>
                    <a:p>
                      <a:pPr algn="ctr"/>
                      <a:r>
                        <a:rPr lang="es-ES" sz="1400" dirty="0"/>
                        <a:t>Normal</a:t>
                      </a:r>
                    </a:p>
                  </a:txBody>
                  <a:tcPr/>
                </a:tc>
                <a:tc>
                  <a:txBody>
                    <a:bodyPr/>
                    <a:lstStyle/>
                    <a:p>
                      <a:pPr algn="ctr"/>
                      <a:r>
                        <a:rPr lang="es-ES" sz="1400" dirty="0"/>
                        <a:t>Sí</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07"/>
                  </a:ext>
                </a:extLst>
              </a:tr>
              <a:tr h="235226">
                <a:tc>
                  <a:txBody>
                    <a:bodyPr/>
                    <a:lstStyle/>
                    <a:p>
                      <a:pPr algn="ctr"/>
                      <a:r>
                        <a:rPr lang="es-ES" sz="1400" dirty="0"/>
                        <a:t>Lluvia</a:t>
                      </a:r>
                    </a:p>
                  </a:txBody>
                  <a:tcPr/>
                </a:tc>
                <a:tc>
                  <a:txBody>
                    <a:bodyPr/>
                    <a:lstStyle/>
                    <a:p>
                      <a:pPr algn="ctr"/>
                      <a:r>
                        <a:rPr lang="es-ES" sz="1400" dirty="0"/>
                        <a:t>Templado</a:t>
                      </a:r>
                    </a:p>
                  </a:txBody>
                  <a:tcPr/>
                </a:tc>
                <a:tc>
                  <a:txBody>
                    <a:bodyPr/>
                    <a:lstStyle/>
                    <a:p>
                      <a:pPr algn="ctr"/>
                      <a:r>
                        <a:rPr lang="es-ES" sz="1400" dirty="0"/>
                        <a:t>Alta</a:t>
                      </a:r>
                    </a:p>
                  </a:txBody>
                  <a:tcPr/>
                </a:tc>
                <a:tc>
                  <a:txBody>
                    <a:bodyPr/>
                    <a:lstStyle/>
                    <a:p>
                      <a:pPr algn="ctr"/>
                      <a:r>
                        <a:rPr lang="es-ES" sz="1400" dirty="0"/>
                        <a:t>No</a:t>
                      </a:r>
                    </a:p>
                  </a:txBody>
                  <a:tcPr/>
                </a:tc>
                <a:tc>
                  <a:txBody>
                    <a:bodyPr/>
                    <a:lstStyle/>
                    <a:p>
                      <a:pPr algn="ctr"/>
                      <a:r>
                        <a:rPr lang="es-ES" sz="1400" dirty="0">
                          <a:solidFill>
                            <a:schemeClr val="accent2">
                              <a:lumMod val="75000"/>
                            </a:schemeClr>
                          </a:solidFill>
                        </a:rPr>
                        <a:t>No</a:t>
                      </a:r>
                    </a:p>
                  </a:txBody>
                  <a:tcPr/>
                </a:tc>
                <a:extLst>
                  <a:ext uri="{0D108BD9-81ED-4DB2-BD59-A6C34878D82A}">
                    <a16:rowId xmlns:a16="http://schemas.microsoft.com/office/drawing/2014/main" val="10008"/>
                  </a:ext>
                </a:extLst>
              </a:tr>
              <a:tr h="235226">
                <a:tc>
                  <a:txBody>
                    <a:bodyPr/>
                    <a:lstStyle/>
                    <a:p>
                      <a:pPr algn="ctr"/>
                      <a:r>
                        <a:rPr lang="es-ES" sz="1400" dirty="0"/>
                        <a:t>Lluvia</a:t>
                      </a:r>
                    </a:p>
                  </a:txBody>
                  <a:tcPr/>
                </a:tc>
                <a:tc>
                  <a:txBody>
                    <a:bodyPr/>
                    <a:lstStyle/>
                    <a:p>
                      <a:pPr algn="ctr"/>
                      <a:r>
                        <a:rPr lang="es-ES" sz="1400" dirty="0"/>
                        <a:t>Frío</a:t>
                      </a:r>
                    </a:p>
                  </a:txBody>
                  <a:tcPr/>
                </a:tc>
                <a:tc>
                  <a:txBody>
                    <a:bodyPr/>
                    <a:lstStyle/>
                    <a:p>
                      <a:pPr algn="ctr"/>
                      <a:r>
                        <a:rPr lang="es-ES" sz="1400" dirty="0"/>
                        <a:t>Normal</a:t>
                      </a:r>
                    </a:p>
                  </a:txBody>
                  <a:tcPr/>
                </a:tc>
                <a:tc>
                  <a:txBody>
                    <a:bodyPr/>
                    <a:lstStyle/>
                    <a:p>
                      <a:pPr algn="ctr"/>
                      <a:r>
                        <a:rPr lang="es-ES" sz="1400" dirty="0"/>
                        <a:t>No</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09"/>
                  </a:ext>
                </a:extLst>
              </a:tr>
              <a:tr h="235226">
                <a:tc>
                  <a:txBody>
                    <a:bodyPr/>
                    <a:lstStyle/>
                    <a:p>
                      <a:pPr algn="ctr"/>
                      <a:r>
                        <a:rPr lang="es-ES" sz="1400" dirty="0"/>
                        <a:t>Soleado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400" dirty="0"/>
                        <a:t>Templado</a:t>
                      </a:r>
                    </a:p>
                  </a:txBody>
                  <a:tcPr/>
                </a:tc>
                <a:tc>
                  <a:txBody>
                    <a:bodyPr/>
                    <a:lstStyle/>
                    <a:p>
                      <a:pPr algn="ctr"/>
                      <a:r>
                        <a:rPr lang="es-ES" sz="1400" dirty="0"/>
                        <a:t>Normal</a:t>
                      </a:r>
                    </a:p>
                  </a:txBody>
                  <a:tcPr/>
                </a:tc>
                <a:tc>
                  <a:txBody>
                    <a:bodyPr/>
                    <a:lstStyle/>
                    <a:p>
                      <a:pPr algn="ctr"/>
                      <a:r>
                        <a:rPr lang="es-ES" sz="1400" dirty="0"/>
                        <a:t>No</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10"/>
                  </a:ext>
                </a:extLst>
              </a:tr>
              <a:tr h="235226">
                <a:tc>
                  <a:txBody>
                    <a:bodyPr/>
                    <a:lstStyle/>
                    <a:p>
                      <a:pPr algn="ctr"/>
                      <a:r>
                        <a:rPr lang="es-ES" sz="1400" dirty="0"/>
                        <a:t>Lluvia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400" dirty="0"/>
                        <a:t>Templado</a:t>
                      </a:r>
                    </a:p>
                  </a:txBody>
                  <a:tcPr/>
                </a:tc>
                <a:tc>
                  <a:txBody>
                    <a:bodyPr/>
                    <a:lstStyle/>
                    <a:p>
                      <a:pPr algn="ctr"/>
                      <a:r>
                        <a:rPr lang="es-ES" sz="1400" dirty="0"/>
                        <a:t>Normal</a:t>
                      </a:r>
                    </a:p>
                  </a:txBody>
                  <a:tcPr/>
                </a:tc>
                <a:tc>
                  <a:txBody>
                    <a:bodyPr/>
                    <a:lstStyle/>
                    <a:p>
                      <a:pPr algn="ctr"/>
                      <a:r>
                        <a:rPr lang="es-ES" sz="1400" dirty="0"/>
                        <a:t>Sí</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11"/>
                  </a:ext>
                </a:extLst>
              </a:tr>
              <a:tr h="235226">
                <a:tc>
                  <a:txBody>
                    <a:bodyPr/>
                    <a:lstStyle/>
                    <a:p>
                      <a:pPr algn="ctr"/>
                      <a:r>
                        <a:rPr lang="es-ES" sz="1400" dirty="0"/>
                        <a:t>Nublado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400" dirty="0"/>
                        <a:t>Templado</a:t>
                      </a:r>
                    </a:p>
                  </a:txBody>
                  <a:tcPr/>
                </a:tc>
                <a:tc>
                  <a:txBody>
                    <a:bodyPr/>
                    <a:lstStyle/>
                    <a:p>
                      <a:pPr algn="ctr"/>
                      <a:r>
                        <a:rPr lang="es-ES" sz="1400" dirty="0"/>
                        <a:t>Alta</a:t>
                      </a:r>
                    </a:p>
                  </a:txBody>
                  <a:tcPr/>
                </a:tc>
                <a:tc>
                  <a:txBody>
                    <a:bodyPr/>
                    <a:lstStyle/>
                    <a:p>
                      <a:pPr algn="ctr"/>
                      <a:r>
                        <a:rPr lang="es-ES" sz="1400" dirty="0"/>
                        <a:t>Sí</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12"/>
                  </a:ext>
                </a:extLst>
              </a:tr>
              <a:tr h="235226">
                <a:tc>
                  <a:txBody>
                    <a:bodyPr/>
                    <a:lstStyle/>
                    <a:p>
                      <a:pPr algn="ctr"/>
                      <a:r>
                        <a:rPr lang="es-ES" sz="1400" dirty="0"/>
                        <a:t>Nublado</a:t>
                      </a:r>
                    </a:p>
                  </a:txBody>
                  <a:tcPr/>
                </a:tc>
                <a:tc>
                  <a:txBody>
                    <a:bodyPr/>
                    <a:lstStyle/>
                    <a:p>
                      <a:pPr algn="ctr"/>
                      <a:r>
                        <a:rPr lang="es-ES" sz="1400" dirty="0"/>
                        <a:t>Calor</a:t>
                      </a:r>
                    </a:p>
                  </a:txBody>
                  <a:tcPr/>
                </a:tc>
                <a:tc>
                  <a:txBody>
                    <a:bodyPr/>
                    <a:lstStyle/>
                    <a:p>
                      <a:pPr algn="ctr"/>
                      <a:r>
                        <a:rPr lang="es-ES" sz="1400" dirty="0"/>
                        <a:t>Normal</a:t>
                      </a:r>
                    </a:p>
                  </a:txBody>
                  <a:tcPr/>
                </a:tc>
                <a:tc>
                  <a:txBody>
                    <a:bodyPr/>
                    <a:lstStyle/>
                    <a:p>
                      <a:pPr algn="ctr"/>
                      <a:r>
                        <a:rPr lang="es-ES" sz="1400" dirty="0"/>
                        <a:t>No</a:t>
                      </a:r>
                    </a:p>
                  </a:txBody>
                  <a:tcPr/>
                </a:tc>
                <a:tc>
                  <a:txBody>
                    <a:bodyPr/>
                    <a:lstStyle/>
                    <a:p>
                      <a:pPr algn="ctr"/>
                      <a:r>
                        <a:rPr lang="es-ES" sz="1400" dirty="0">
                          <a:solidFill>
                            <a:srgbClr val="00B050"/>
                          </a:solidFill>
                        </a:rPr>
                        <a:t>Sí</a:t>
                      </a:r>
                    </a:p>
                  </a:txBody>
                  <a:tcPr/>
                </a:tc>
                <a:extLst>
                  <a:ext uri="{0D108BD9-81ED-4DB2-BD59-A6C34878D82A}">
                    <a16:rowId xmlns:a16="http://schemas.microsoft.com/office/drawing/2014/main" val="10013"/>
                  </a:ext>
                </a:extLst>
              </a:tr>
              <a:tr h="235226">
                <a:tc>
                  <a:txBody>
                    <a:bodyPr/>
                    <a:lstStyle/>
                    <a:p>
                      <a:pPr algn="ctr"/>
                      <a:r>
                        <a:rPr lang="es-ES" sz="1400" dirty="0"/>
                        <a:t>Soleado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400" dirty="0"/>
                        <a:t>Templado</a:t>
                      </a:r>
                    </a:p>
                  </a:txBody>
                  <a:tcPr/>
                </a:tc>
                <a:tc>
                  <a:txBody>
                    <a:bodyPr/>
                    <a:lstStyle/>
                    <a:p>
                      <a:pPr algn="ctr"/>
                      <a:r>
                        <a:rPr lang="es-ES" sz="1400" dirty="0"/>
                        <a:t>Alta</a:t>
                      </a:r>
                    </a:p>
                  </a:txBody>
                  <a:tcPr/>
                </a:tc>
                <a:tc>
                  <a:txBody>
                    <a:bodyPr/>
                    <a:lstStyle/>
                    <a:p>
                      <a:pPr algn="ctr"/>
                      <a:r>
                        <a:rPr lang="es-ES" sz="1400" dirty="0"/>
                        <a:t>Sí</a:t>
                      </a:r>
                    </a:p>
                  </a:txBody>
                  <a:tcPr/>
                </a:tc>
                <a:tc>
                  <a:txBody>
                    <a:bodyPr/>
                    <a:lstStyle/>
                    <a:p>
                      <a:pPr algn="ctr"/>
                      <a:r>
                        <a:rPr lang="es-ES" sz="1400" dirty="0">
                          <a:solidFill>
                            <a:schemeClr val="accent2">
                              <a:lumMod val="75000"/>
                            </a:schemeClr>
                          </a:solidFill>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162994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461665"/>
          </a:xfrm>
          <a:prstGeom prst="rect">
            <a:avLst/>
          </a:prstGeom>
        </p:spPr>
        <p:txBody>
          <a:bodyPr wrap="square">
            <a:spAutoFit/>
          </a:bodyPr>
          <a:lstStyle/>
          <a:p>
            <a:pPr algn="ctr"/>
            <a:r>
              <a:rPr lang="es-ES_tradnl" sz="2400" b="1" dirty="0">
                <a:solidFill>
                  <a:schemeClr val="bg1"/>
                </a:solidFill>
                <a:latin typeface="Arial" charset="0"/>
                <a:ea typeface="Arial" charset="0"/>
                <a:cs typeface="Arial" charset="0"/>
              </a:rPr>
              <a:t>2 – Métodos Probabilísticos – Taller</a:t>
            </a:r>
          </a:p>
        </p:txBody>
      </p:sp>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Clasificador </a:t>
            </a:r>
            <a:r>
              <a:rPr lang="es-CO" altLang="es-CO" b="0" dirty="0" err="1">
                <a:solidFill>
                  <a:schemeClr val="accent4">
                    <a:lumMod val="75000"/>
                  </a:schemeClr>
                </a:solidFill>
                <a:effectLst>
                  <a:outerShdw blurRad="38100" dist="38100" dir="2700000" algn="tl">
                    <a:srgbClr val="000000">
                      <a:alpha val="43137"/>
                    </a:srgbClr>
                  </a:outerShdw>
                </a:effectLst>
              </a:rPr>
              <a:t>Bayes</a:t>
            </a:r>
            <a:r>
              <a:rPr lang="es-CO" altLang="es-CO" b="0" dirty="0">
                <a:solidFill>
                  <a:schemeClr val="accent4">
                    <a:lumMod val="75000"/>
                  </a:schemeClr>
                </a:solidFill>
                <a:effectLst>
                  <a:outerShdw blurRad="38100" dist="38100" dir="2700000" algn="tl">
                    <a:srgbClr val="000000">
                      <a:alpha val="43137"/>
                    </a:srgbClr>
                  </a:outerShdw>
                </a:effectLst>
              </a:rPr>
              <a:t> Ingenuo (Naïve Bayes) - Consulta</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p:txBody>
      </p:sp>
      <p:sp>
        <p:nvSpPr>
          <p:cNvPr id="10" name="CuadroTexto 9">
            <a:extLst>
              <a:ext uri="{FF2B5EF4-FFF2-40B4-BE49-F238E27FC236}">
                <a16:creationId xmlns:a16="http://schemas.microsoft.com/office/drawing/2014/main" id="{A8AD269C-C88B-634E-8035-24BE0A41AB67}"/>
              </a:ext>
            </a:extLst>
          </p:cNvPr>
          <p:cNvSpPr txBox="1"/>
          <p:nvPr/>
        </p:nvSpPr>
        <p:spPr>
          <a:xfrm>
            <a:off x="1341912" y="2395866"/>
            <a:ext cx="4025723" cy="707886"/>
          </a:xfrm>
          <a:prstGeom prst="rect">
            <a:avLst/>
          </a:prstGeom>
          <a:solidFill>
            <a:schemeClr val="accent4">
              <a:lumMod val="20000"/>
              <a:lumOff val="80000"/>
            </a:schemeClr>
          </a:solidFill>
        </p:spPr>
        <p:txBody>
          <a:bodyPr wrap="square" rtlCol="0">
            <a:spAutoFit/>
          </a:bodyPr>
          <a:lstStyle/>
          <a:p>
            <a:r>
              <a:rPr lang="es-CO" sz="2000" dirty="0">
                <a:solidFill>
                  <a:schemeClr val="accent2"/>
                </a:solidFill>
              </a:rPr>
              <a:t>Clasificar un día con lluvia, templado, con humedad normal y con viento.</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73B17BC4-EE09-E047-A199-8F21A9A76727}"/>
                  </a:ext>
                </a:extLst>
              </p:cNvPr>
              <p:cNvSpPr/>
              <p:nvPr/>
            </p:nvSpPr>
            <p:spPr>
              <a:xfrm>
                <a:off x="1341912" y="3474607"/>
                <a:ext cx="4764509" cy="369332"/>
              </a:xfrm>
              <a:prstGeom prst="rect">
                <a:avLst/>
              </a:prstGeom>
            </p:spPr>
            <p:txBody>
              <a:bodyPr wrap="none">
                <a:spAutoFit/>
              </a:bodyPr>
              <a:lstStyle/>
              <a:p>
                <a14:m>
                  <m:oMath xmlns:m="http://schemas.openxmlformats.org/officeDocument/2006/math">
                    <m:r>
                      <a:rPr lang="es-ES" altLang="es-CO" i="1" smtClean="0">
                        <a:solidFill>
                          <a:schemeClr val="accent1">
                            <a:lumMod val="50000"/>
                          </a:schemeClr>
                        </a:solidFill>
                        <a:latin typeface="Cambria Math" panose="02040503050406030204" pitchFamily="18" charset="0"/>
                      </a:rPr>
                      <m:t>𝑃</m:t>
                    </m:r>
                    <m:d>
                      <m:dPr>
                        <m:ctrlPr>
                          <a:rPr lang="es-ES" altLang="es-CO" i="1">
                            <a:solidFill>
                              <a:schemeClr val="accent1">
                                <a:lumMod val="50000"/>
                              </a:schemeClr>
                            </a:solidFill>
                            <a:latin typeface="Cambria Math" panose="02040503050406030204" pitchFamily="18" charset="0"/>
                          </a:rPr>
                        </m:ctrlPr>
                      </m:dPr>
                      <m:e>
                        <m:r>
                          <m:rPr>
                            <m:nor/>
                          </m:rPr>
                          <a:rPr lang="es-ES" altLang="es-CO" b="0" i="0" smtClean="0">
                            <a:solidFill>
                              <a:schemeClr val="accent1">
                                <a:lumMod val="50000"/>
                              </a:schemeClr>
                            </a:solidFill>
                            <a:latin typeface="Cambria Math" panose="02040503050406030204" pitchFamily="18" charset="0"/>
                          </a:rPr>
                          <m:t>No</m:t>
                        </m:r>
                        <m:r>
                          <a:rPr lang="es-ES" altLang="es-CO" i="1">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Lluvia</m:t>
                        </m:r>
                        <m:r>
                          <a:rPr lang="es-ES" altLang="es-CO" b="0" i="1" smtClean="0">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Templado</m:t>
                        </m:r>
                        <m:r>
                          <a:rPr lang="es-ES" altLang="es-CO" b="0" i="1" smtClean="0">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Normal</m:t>
                        </m:r>
                        <m:r>
                          <a:rPr lang="es-ES" altLang="es-CO" b="0" i="1" smtClean="0">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Si</m:t>
                        </m:r>
                      </m:e>
                    </m:d>
                    <m:r>
                      <a:rPr lang="es-ES" altLang="es-CO" i="1">
                        <a:solidFill>
                          <a:schemeClr val="accent1">
                            <a:lumMod val="50000"/>
                          </a:schemeClr>
                        </a:solidFill>
                        <a:latin typeface="Cambria Math" panose="02040503050406030204" pitchFamily="18" charset="0"/>
                      </a:rPr>
                      <m:t>=</m:t>
                    </m:r>
                  </m:oMath>
                </a14:m>
                <a:r>
                  <a:rPr lang="es-CO" dirty="0"/>
                  <a:t> Xxxxxxxx</a:t>
                </a:r>
              </a:p>
            </p:txBody>
          </p:sp>
        </mc:Choice>
        <mc:Fallback xmlns="">
          <p:sp>
            <p:nvSpPr>
              <p:cNvPr id="3" name="Rectángulo 2">
                <a:extLst>
                  <a:ext uri="{FF2B5EF4-FFF2-40B4-BE49-F238E27FC236}">
                    <a16:creationId xmlns:a16="http://schemas.microsoft.com/office/drawing/2014/main" id="{73B17BC4-EE09-E047-A199-8F21A9A76727}"/>
                  </a:ext>
                </a:extLst>
              </p:cNvPr>
              <p:cNvSpPr>
                <a:spLocks noRot="1" noChangeAspect="1" noMove="1" noResize="1" noEditPoints="1" noAdjustHandles="1" noChangeArrowheads="1" noChangeShapeType="1" noTextEdit="1"/>
              </p:cNvSpPr>
              <p:nvPr/>
            </p:nvSpPr>
            <p:spPr>
              <a:xfrm>
                <a:off x="1341912" y="3474607"/>
                <a:ext cx="4764509" cy="369332"/>
              </a:xfrm>
              <a:prstGeom prst="rect">
                <a:avLst/>
              </a:prstGeom>
              <a:blipFill>
                <a:blip r:embed="rId3"/>
                <a:stretch>
                  <a:fillRect t="-9836" r="-128" b="-2459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AE702971-1AE1-654D-9443-6C5381CD42B3}"/>
                  </a:ext>
                </a:extLst>
              </p:cNvPr>
              <p:cNvSpPr/>
              <p:nvPr/>
            </p:nvSpPr>
            <p:spPr>
              <a:xfrm>
                <a:off x="4917750" y="3843939"/>
                <a:ext cx="3202095" cy="636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es-CO" i="1" smtClean="0">
                          <a:solidFill>
                            <a:schemeClr val="accent1">
                              <a:lumMod val="50000"/>
                            </a:schemeClr>
                          </a:solidFill>
                          <a:latin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rPr>
                            <m:t>14</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5</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5</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5</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5</m:t>
                          </m:r>
                        </m:den>
                      </m:f>
                      <m:r>
                        <a:rPr lang="es-ES" altLang="es-CO" b="0" i="1" smtClean="0">
                          <a:solidFill>
                            <a:schemeClr val="accent1">
                              <a:lumMod val="50000"/>
                            </a:schemeClr>
                          </a:solidFill>
                          <a:latin typeface="Cambria Math" panose="02040503050406030204" pitchFamily="18" charset="0"/>
                          <a:ea typeface="Cambria Math" panose="02040503050406030204" pitchFamily="18" charset="0"/>
                        </a:rPr>
                        <m:t>=</m:t>
                      </m:r>
                      <m:r>
                        <a:rPr lang="es-CO" altLang="es-CO" b="0" i="1" smtClean="0">
                          <a:solidFill>
                            <a:schemeClr val="accent1">
                              <a:lumMod val="50000"/>
                            </a:schemeClr>
                          </a:solidFill>
                          <a:latin typeface="Cambria Math" panose="02040503050406030204" pitchFamily="18" charset="0"/>
                          <a:ea typeface="Cambria Math" panose="02040503050406030204" pitchFamily="18" charset="0"/>
                        </a:rPr>
                        <m:t>𝑋𝑥𝑥𝑥𝑥</m:t>
                      </m:r>
                    </m:oMath>
                  </m:oMathPara>
                </a14:m>
                <a:endParaRPr lang="es-CO" dirty="0"/>
              </a:p>
            </p:txBody>
          </p:sp>
        </mc:Choice>
        <mc:Fallback xmlns="">
          <p:sp>
            <p:nvSpPr>
              <p:cNvPr id="12" name="Rectángulo 11">
                <a:extLst>
                  <a:ext uri="{FF2B5EF4-FFF2-40B4-BE49-F238E27FC236}">
                    <a16:creationId xmlns:a16="http://schemas.microsoft.com/office/drawing/2014/main" id="{AE702971-1AE1-654D-9443-6C5381CD42B3}"/>
                  </a:ext>
                </a:extLst>
              </p:cNvPr>
              <p:cNvSpPr>
                <a:spLocks noRot="1" noChangeAspect="1" noMove="1" noResize="1" noEditPoints="1" noAdjustHandles="1" noChangeArrowheads="1" noChangeShapeType="1" noTextEdit="1"/>
              </p:cNvSpPr>
              <p:nvPr/>
            </p:nvSpPr>
            <p:spPr>
              <a:xfrm>
                <a:off x="4917750" y="3843939"/>
                <a:ext cx="3202095" cy="63664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8EAD205F-9A80-D547-91C1-6852D343F948}"/>
                  </a:ext>
                </a:extLst>
              </p:cNvPr>
              <p:cNvSpPr/>
              <p:nvPr/>
            </p:nvSpPr>
            <p:spPr>
              <a:xfrm>
                <a:off x="1341912" y="4737979"/>
                <a:ext cx="49317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es-CO" i="1" smtClean="0">
                          <a:solidFill>
                            <a:schemeClr val="accent1">
                              <a:lumMod val="50000"/>
                            </a:schemeClr>
                          </a:solidFill>
                          <a:latin typeface="Cambria Math" panose="02040503050406030204" pitchFamily="18" charset="0"/>
                        </a:rPr>
                        <m:t>𝑃</m:t>
                      </m:r>
                      <m:d>
                        <m:dPr>
                          <m:ctrlPr>
                            <a:rPr lang="es-ES" altLang="es-CO" i="1">
                              <a:solidFill>
                                <a:schemeClr val="accent1">
                                  <a:lumMod val="50000"/>
                                </a:schemeClr>
                              </a:solidFill>
                              <a:latin typeface="Cambria Math" panose="02040503050406030204" pitchFamily="18" charset="0"/>
                            </a:rPr>
                          </m:ctrlPr>
                        </m:dPr>
                        <m:e>
                          <m:r>
                            <m:rPr>
                              <m:nor/>
                            </m:rPr>
                            <a:rPr lang="es-ES" altLang="es-CO" b="0" i="0" smtClean="0">
                              <a:solidFill>
                                <a:schemeClr val="accent1">
                                  <a:lumMod val="50000"/>
                                </a:schemeClr>
                              </a:solidFill>
                              <a:latin typeface="Cambria Math" panose="02040503050406030204" pitchFamily="18" charset="0"/>
                            </a:rPr>
                            <m:t>Si</m:t>
                          </m:r>
                          <m:r>
                            <a:rPr lang="es-ES" altLang="es-CO" i="1">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Lluvia</m:t>
                          </m:r>
                          <m:r>
                            <a:rPr lang="es-ES" altLang="es-CO" b="0" i="1" smtClean="0">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Templado</m:t>
                          </m:r>
                          <m:r>
                            <a:rPr lang="es-ES" altLang="es-CO" b="0" i="1" smtClean="0">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Normal</m:t>
                          </m:r>
                          <m:r>
                            <a:rPr lang="es-ES" altLang="es-CO" b="0" i="1" smtClean="0">
                              <a:solidFill>
                                <a:schemeClr val="accent1">
                                  <a:lumMod val="50000"/>
                                </a:schemeClr>
                              </a:solidFill>
                              <a:latin typeface="Cambria Math" panose="02040503050406030204" pitchFamily="18" charset="0"/>
                            </a:rPr>
                            <m:t>,</m:t>
                          </m:r>
                          <m:r>
                            <m:rPr>
                              <m:nor/>
                            </m:rPr>
                            <a:rPr lang="es-ES" altLang="es-CO" b="0" i="0" smtClean="0">
                              <a:solidFill>
                                <a:schemeClr val="accent1">
                                  <a:lumMod val="50000"/>
                                </a:schemeClr>
                              </a:solidFill>
                              <a:latin typeface="Cambria Math" panose="02040503050406030204" pitchFamily="18" charset="0"/>
                            </a:rPr>
                            <m:t>Si</m:t>
                          </m:r>
                        </m:e>
                      </m:d>
                      <m:r>
                        <a:rPr lang="es-ES" altLang="es-CO" i="1">
                          <a:solidFill>
                            <a:schemeClr val="accent1">
                              <a:lumMod val="50000"/>
                            </a:schemeClr>
                          </a:solidFill>
                          <a:latin typeface="Cambria Math" panose="02040503050406030204" pitchFamily="18" charset="0"/>
                        </a:rPr>
                        <m:t>=</m:t>
                      </m:r>
                      <m:r>
                        <a:rPr lang="es-CO" altLang="es-CO" i="1" smtClean="0">
                          <a:solidFill>
                            <a:schemeClr val="accent1">
                              <a:lumMod val="50000"/>
                            </a:schemeClr>
                          </a:solidFill>
                          <a:latin typeface="Cambria Math" panose="02040503050406030204" pitchFamily="18" charset="0"/>
                        </a:rPr>
                        <m:t>𝑋</m:t>
                      </m:r>
                      <m:r>
                        <a:rPr lang="es-CO" altLang="es-CO" b="0" i="1" smtClean="0">
                          <a:solidFill>
                            <a:schemeClr val="accent1">
                              <a:lumMod val="50000"/>
                            </a:schemeClr>
                          </a:solidFill>
                          <a:latin typeface="Cambria Math" panose="02040503050406030204" pitchFamily="18" charset="0"/>
                        </a:rPr>
                        <m:t>𝑥𝑥𝑥𝑥𝑥𝑥𝑥</m:t>
                      </m:r>
                    </m:oMath>
                  </m:oMathPara>
                </a14:m>
                <a:endParaRPr lang="es-CO" dirty="0"/>
              </a:p>
            </p:txBody>
          </p:sp>
        </mc:Choice>
        <mc:Fallback xmlns="">
          <p:sp>
            <p:nvSpPr>
              <p:cNvPr id="14" name="Rectángulo 13">
                <a:extLst>
                  <a:ext uri="{FF2B5EF4-FFF2-40B4-BE49-F238E27FC236}">
                    <a16:creationId xmlns:a16="http://schemas.microsoft.com/office/drawing/2014/main" id="{8EAD205F-9A80-D547-91C1-6852D343F948}"/>
                  </a:ext>
                </a:extLst>
              </p:cNvPr>
              <p:cNvSpPr>
                <a:spLocks noRot="1" noChangeAspect="1" noMove="1" noResize="1" noEditPoints="1" noAdjustHandles="1" noChangeArrowheads="1" noChangeShapeType="1" noTextEdit="1"/>
              </p:cNvSpPr>
              <p:nvPr/>
            </p:nvSpPr>
            <p:spPr>
              <a:xfrm>
                <a:off x="1341912" y="4737979"/>
                <a:ext cx="4931799" cy="369332"/>
              </a:xfrm>
              <a:prstGeom prst="rect">
                <a:avLst/>
              </a:prstGeom>
              <a:blipFill>
                <a:blip r:embed="rId5"/>
                <a:stretch>
                  <a:fillRect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904871E6-108E-E540-9B05-FDF95B0F55C2}"/>
                  </a:ext>
                </a:extLst>
              </p:cNvPr>
              <p:cNvSpPr/>
              <p:nvPr/>
            </p:nvSpPr>
            <p:spPr>
              <a:xfrm>
                <a:off x="4917750" y="5107311"/>
                <a:ext cx="3202095" cy="63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es-CO" i="1" smtClean="0">
                          <a:solidFill>
                            <a:schemeClr val="accent1">
                              <a:lumMod val="50000"/>
                            </a:schemeClr>
                          </a:solidFill>
                          <a:latin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rPr>
                            <m:t>14</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9</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9</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9</m:t>
                          </m:r>
                        </m:den>
                      </m:f>
                      <m:r>
                        <a:rPr lang="es-ES" altLang="es-CO" i="1" smtClean="0">
                          <a:solidFill>
                            <a:schemeClr val="accent1">
                              <a:lumMod val="50000"/>
                            </a:schemeClr>
                          </a:solidFill>
                          <a:latin typeface="Cambria Math" panose="02040503050406030204" pitchFamily="18" charset="0"/>
                          <a:ea typeface="Cambria Math" panose="02040503050406030204" pitchFamily="18" charset="0"/>
                        </a:rPr>
                        <m:t>∙</m:t>
                      </m:r>
                      <m:f>
                        <m:fPr>
                          <m:ctrlPr>
                            <a:rPr lang="es-ES" altLang="es-CO" i="1" smtClean="0">
                              <a:solidFill>
                                <a:schemeClr val="accent1">
                                  <a:lumMod val="50000"/>
                                </a:schemeClr>
                              </a:solidFill>
                              <a:latin typeface="Cambria Math" panose="02040503050406030204" pitchFamily="18" charset="0"/>
                              <a:ea typeface="Cambria Math" panose="02040503050406030204" pitchFamily="18" charset="0"/>
                            </a:rPr>
                          </m:ctrlPr>
                        </m:fPr>
                        <m:num/>
                        <m:den>
                          <m:r>
                            <a:rPr lang="es-ES" altLang="es-CO" b="0" i="1" smtClean="0">
                              <a:solidFill>
                                <a:schemeClr val="accent1">
                                  <a:lumMod val="50000"/>
                                </a:schemeClr>
                              </a:solidFill>
                              <a:latin typeface="Cambria Math" panose="02040503050406030204" pitchFamily="18" charset="0"/>
                              <a:ea typeface="Cambria Math" panose="02040503050406030204" pitchFamily="18" charset="0"/>
                            </a:rPr>
                            <m:t>9</m:t>
                          </m:r>
                        </m:den>
                      </m:f>
                      <m:r>
                        <a:rPr lang="es-ES" altLang="es-CO" b="0" i="1" smtClean="0">
                          <a:solidFill>
                            <a:schemeClr val="accent1">
                              <a:lumMod val="50000"/>
                            </a:schemeClr>
                          </a:solidFill>
                          <a:latin typeface="Cambria Math" panose="02040503050406030204" pitchFamily="18" charset="0"/>
                          <a:ea typeface="Cambria Math" panose="02040503050406030204" pitchFamily="18" charset="0"/>
                        </a:rPr>
                        <m:t>=</m:t>
                      </m:r>
                      <m:r>
                        <a:rPr lang="es-CO" altLang="es-CO" b="0" i="1" smtClean="0">
                          <a:solidFill>
                            <a:schemeClr val="accent1">
                              <a:lumMod val="50000"/>
                            </a:schemeClr>
                          </a:solidFill>
                          <a:latin typeface="Cambria Math" panose="02040503050406030204" pitchFamily="18" charset="0"/>
                          <a:ea typeface="Cambria Math" panose="02040503050406030204" pitchFamily="18" charset="0"/>
                        </a:rPr>
                        <m:t>𝑋𝑥𝑥𝑥𝑥</m:t>
                      </m:r>
                    </m:oMath>
                  </m:oMathPara>
                </a14:m>
                <a:endParaRPr lang="es-CO" dirty="0"/>
              </a:p>
            </p:txBody>
          </p:sp>
        </mc:Choice>
        <mc:Fallback xmlns="">
          <p:sp>
            <p:nvSpPr>
              <p:cNvPr id="15" name="Rectángulo 14">
                <a:extLst>
                  <a:ext uri="{FF2B5EF4-FFF2-40B4-BE49-F238E27FC236}">
                    <a16:creationId xmlns:a16="http://schemas.microsoft.com/office/drawing/2014/main" id="{904871E6-108E-E540-9B05-FDF95B0F55C2}"/>
                  </a:ext>
                </a:extLst>
              </p:cNvPr>
              <p:cNvSpPr>
                <a:spLocks noRot="1" noChangeAspect="1" noMove="1" noResize="1" noEditPoints="1" noAdjustHandles="1" noChangeArrowheads="1" noChangeShapeType="1" noTextEdit="1"/>
              </p:cNvSpPr>
              <p:nvPr/>
            </p:nvSpPr>
            <p:spPr>
              <a:xfrm>
                <a:off x="4917750" y="5107311"/>
                <a:ext cx="3202095" cy="636585"/>
              </a:xfrm>
              <a:prstGeom prst="rect">
                <a:avLst/>
              </a:prstGeom>
              <a:blipFill>
                <a:blip r:embed="rId6"/>
                <a:stretch>
                  <a:fillRect/>
                </a:stretch>
              </a:blipFill>
            </p:spPr>
            <p:txBody>
              <a:bodyPr/>
              <a:lstStyle/>
              <a:p>
                <a:r>
                  <a:rPr lang="es-CO">
                    <a:noFill/>
                  </a:rPr>
                  <a:t> </a:t>
                </a:r>
              </a:p>
            </p:txBody>
          </p:sp>
        </mc:Fallback>
      </mc:AlternateContent>
      <p:sp>
        <p:nvSpPr>
          <p:cNvPr id="16" name="CuadroTexto 15">
            <a:extLst>
              <a:ext uri="{FF2B5EF4-FFF2-40B4-BE49-F238E27FC236}">
                <a16:creationId xmlns:a16="http://schemas.microsoft.com/office/drawing/2014/main" id="{172AE34D-2636-AB48-9B7E-C2E59D94150B}"/>
              </a:ext>
            </a:extLst>
          </p:cNvPr>
          <p:cNvSpPr txBox="1"/>
          <p:nvPr/>
        </p:nvSpPr>
        <p:spPr>
          <a:xfrm>
            <a:off x="8134131" y="2416807"/>
            <a:ext cx="2929060" cy="707886"/>
          </a:xfrm>
          <a:prstGeom prst="rect">
            <a:avLst/>
          </a:prstGeom>
          <a:solidFill>
            <a:schemeClr val="accent6">
              <a:lumMod val="20000"/>
              <a:lumOff val="80000"/>
            </a:schemeClr>
          </a:solidFill>
        </p:spPr>
        <p:txBody>
          <a:bodyPr wrap="square" rtlCol="0">
            <a:spAutoFit/>
          </a:bodyPr>
          <a:lstStyle/>
          <a:p>
            <a:r>
              <a:rPr lang="es-CO" sz="2000" dirty="0">
                <a:solidFill>
                  <a:schemeClr val="accent6"/>
                </a:solidFill>
              </a:rPr>
              <a:t>Es un buen día para jugar al golf ???</a:t>
            </a:r>
          </a:p>
        </p:txBody>
      </p:sp>
      <p:cxnSp>
        <p:nvCxnSpPr>
          <p:cNvPr id="7" name="Conector recto de flecha 6">
            <a:extLst>
              <a:ext uri="{FF2B5EF4-FFF2-40B4-BE49-F238E27FC236}">
                <a16:creationId xmlns:a16="http://schemas.microsoft.com/office/drawing/2014/main" id="{32A6A4C1-C95F-384A-B1A7-D4834C1BF823}"/>
              </a:ext>
            </a:extLst>
          </p:cNvPr>
          <p:cNvCxnSpPr>
            <a:stCxn id="10" idx="3"/>
            <a:endCxn id="16" idx="1"/>
          </p:cNvCxnSpPr>
          <p:nvPr/>
        </p:nvCxnSpPr>
        <p:spPr>
          <a:xfrm>
            <a:off x="5367635" y="2749809"/>
            <a:ext cx="2766496" cy="2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p:bldP spid="15" grpId="0"/>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7422896" cy="524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de Markov</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1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¿Cómo incorporar la noción de tiempo en el proceso?</a:t>
            </a:r>
          </a:p>
          <a:p>
            <a:pPr marL="0" indent="0" algn="ctr" eaLnBrk="1" hangingPunct="1">
              <a:spcBef>
                <a:spcPct val="20000"/>
              </a:spcBef>
              <a:buClr>
                <a:schemeClr val="hlink"/>
              </a:buClr>
              <a:buSzPct val="55000"/>
            </a:pPr>
            <a:r>
              <a:rPr kumimoji="0" lang="es-ES" altLang="es-CO" sz="2200" b="0" dirty="0">
                <a:solidFill>
                  <a:schemeClr val="accent1">
                    <a:lumMod val="50000"/>
                  </a:schemeClr>
                </a:solidFill>
              </a:rPr>
              <a:t>Crear una variable X, donde </a:t>
            </a:r>
            <a:r>
              <a:rPr kumimoji="0" lang="es-ES" altLang="es-CO" sz="2200" b="0" dirty="0" err="1">
                <a:solidFill>
                  <a:schemeClr val="accent1">
                    <a:lumMod val="50000"/>
                  </a:schemeClr>
                </a:solidFill>
              </a:rPr>
              <a:t>X</a:t>
            </a:r>
            <a:r>
              <a:rPr kumimoji="0" lang="es-ES" altLang="es-CO" sz="2200" b="0" baseline="-25000" dirty="0" err="1">
                <a:solidFill>
                  <a:schemeClr val="accent1">
                    <a:lumMod val="50000"/>
                  </a:schemeClr>
                </a:solidFill>
              </a:rPr>
              <a:t>t</a:t>
            </a:r>
            <a:r>
              <a:rPr kumimoji="0" lang="es-ES" altLang="es-CO" sz="2200" b="0" dirty="0">
                <a:solidFill>
                  <a:schemeClr val="accent1">
                    <a:lumMod val="50000"/>
                  </a:schemeClr>
                </a:solidFill>
              </a:rPr>
              <a:t> es el evento actual, X</a:t>
            </a:r>
            <a:r>
              <a:rPr kumimoji="0" lang="es-ES" altLang="es-CO" sz="2200" b="0" baseline="-25000" dirty="0">
                <a:solidFill>
                  <a:schemeClr val="accent1">
                    <a:lumMod val="50000"/>
                  </a:schemeClr>
                </a:solidFill>
              </a:rPr>
              <a:t>t+1</a:t>
            </a:r>
            <a:r>
              <a:rPr kumimoji="0" lang="es-ES" altLang="es-CO" sz="2200" b="0" dirty="0">
                <a:solidFill>
                  <a:schemeClr val="accent1">
                    <a:lumMod val="50000"/>
                  </a:schemeClr>
                </a:solidFill>
              </a:rPr>
              <a:t> es el evento siguiente y así sucesivamente.</a:t>
            </a:r>
          </a:p>
          <a:p>
            <a:pPr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marL="0" indent="0" algn="ctr" eaLnBrk="1" hangingPunct="1">
              <a:spcBef>
                <a:spcPct val="20000"/>
              </a:spcBef>
              <a:buClr>
                <a:schemeClr val="hlink"/>
              </a:buClr>
              <a:buSzPct val="55000"/>
            </a:pPr>
            <a:r>
              <a:rPr kumimoji="0" lang="es-ES" altLang="es-CO" sz="2200" b="0" dirty="0">
                <a:solidFill>
                  <a:schemeClr val="accent2">
                    <a:lumMod val="75000"/>
                  </a:schemeClr>
                </a:solidFill>
              </a:rPr>
              <a:t>Suposición de </a:t>
            </a:r>
            <a:r>
              <a:rPr kumimoji="0" lang="es-ES" altLang="es-CO" sz="2200" b="0" dirty="0" err="1">
                <a:solidFill>
                  <a:schemeClr val="accent2">
                    <a:lumMod val="75000"/>
                  </a:schemeClr>
                </a:solidFill>
              </a:rPr>
              <a:t>Markov</a:t>
            </a:r>
            <a:endParaRPr kumimoji="0" lang="es-ES" altLang="es-CO" sz="2200" b="0" dirty="0">
              <a:solidFill>
                <a:schemeClr val="accent2">
                  <a:lumMod val="75000"/>
                </a:schemeClr>
              </a:solidFill>
            </a:endParaRPr>
          </a:p>
          <a:p>
            <a:pPr marL="0" indent="0" algn="ctr" eaLnBrk="1" hangingPunct="1">
              <a:spcBef>
                <a:spcPct val="20000"/>
              </a:spcBef>
              <a:buClr>
                <a:schemeClr val="hlink"/>
              </a:buClr>
              <a:buSzPct val="55000"/>
            </a:pPr>
            <a:r>
              <a:rPr kumimoji="0" lang="es-ES" altLang="es-CO" sz="2200" b="0" dirty="0">
                <a:solidFill>
                  <a:schemeClr val="accent1">
                    <a:lumMod val="50000"/>
                  </a:schemeClr>
                </a:solidFill>
              </a:rPr>
              <a:t>el estado actual sólo depende de un número finito de estados previos</a:t>
            </a:r>
          </a:p>
          <a:p>
            <a:pPr eaLnBrk="1" hangingPunct="1">
              <a:spcBef>
                <a:spcPct val="20000"/>
              </a:spcBef>
              <a:buClr>
                <a:schemeClr val="hlink"/>
              </a:buClr>
              <a:buSzPct val="55000"/>
              <a:buFont typeface="Wingdings" pitchFamily="2" charset="2"/>
              <a:buChar char="n"/>
            </a:pPr>
            <a:endParaRPr kumimoji="0" lang="es-ES" altLang="es-CO" sz="1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Ejemplo: predecir el clima.</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Se pueden utilizar datos del último año, lo cual resulta complejo computacionalmente hablando.</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Se puede lograr una aproximación adecuada usando sólo pocos días anteriores: predecir el clima de mañana usando el clima de hoy.</a:t>
            </a:r>
          </a:p>
        </p:txBody>
      </p:sp>
      <p:sp>
        <p:nvSpPr>
          <p:cNvPr id="3" name="Sol 2">
            <a:extLst>
              <a:ext uri="{FF2B5EF4-FFF2-40B4-BE49-F238E27FC236}">
                <a16:creationId xmlns:a16="http://schemas.microsoft.com/office/drawing/2014/main" id="{1333B087-F79D-7F42-8E9E-5EC10AA5B95D}"/>
              </a:ext>
            </a:extLst>
          </p:cNvPr>
          <p:cNvSpPr/>
          <p:nvPr/>
        </p:nvSpPr>
        <p:spPr>
          <a:xfrm>
            <a:off x="8832943" y="2350464"/>
            <a:ext cx="1284790" cy="1180618"/>
          </a:xfrm>
          <a:prstGeom prst="su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25" name="Sol 24">
            <a:extLst>
              <a:ext uri="{FF2B5EF4-FFF2-40B4-BE49-F238E27FC236}">
                <a16:creationId xmlns:a16="http://schemas.microsoft.com/office/drawing/2014/main" id="{E0DFBE5B-FDFB-244D-B5BC-5F7DF5E549C6}"/>
              </a:ext>
            </a:extLst>
          </p:cNvPr>
          <p:cNvSpPr/>
          <p:nvPr/>
        </p:nvSpPr>
        <p:spPr>
          <a:xfrm>
            <a:off x="10454104" y="2942781"/>
            <a:ext cx="1284790" cy="1180618"/>
          </a:xfrm>
          <a:prstGeom prst="su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Nube 7">
            <a:extLst>
              <a:ext uri="{FF2B5EF4-FFF2-40B4-BE49-F238E27FC236}">
                <a16:creationId xmlns:a16="http://schemas.microsoft.com/office/drawing/2014/main" id="{7715853D-499D-F843-99B0-FE187D9E8160}"/>
              </a:ext>
            </a:extLst>
          </p:cNvPr>
          <p:cNvSpPr/>
          <p:nvPr/>
        </p:nvSpPr>
        <p:spPr>
          <a:xfrm>
            <a:off x="10400558" y="3429000"/>
            <a:ext cx="1597307" cy="1122744"/>
          </a:xfrm>
          <a:prstGeom prst="cloud">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10" name="Nube 9">
            <a:extLst>
              <a:ext uri="{FF2B5EF4-FFF2-40B4-BE49-F238E27FC236}">
                <a16:creationId xmlns:a16="http://schemas.microsoft.com/office/drawing/2014/main" id="{E6528564-9F71-5146-BC18-DB8D21DDC3E7}"/>
              </a:ext>
            </a:extLst>
          </p:cNvPr>
          <p:cNvSpPr/>
          <p:nvPr/>
        </p:nvSpPr>
        <p:spPr>
          <a:xfrm>
            <a:off x="8912506" y="4551744"/>
            <a:ext cx="1597307" cy="1122744"/>
          </a:xfrm>
          <a:prstGeom prst="cloud">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cxnSp>
        <p:nvCxnSpPr>
          <p:cNvPr id="11" name="Conector recto 10">
            <a:extLst>
              <a:ext uri="{FF2B5EF4-FFF2-40B4-BE49-F238E27FC236}">
                <a16:creationId xmlns:a16="http://schemas.microsoft.com/office/drawing/2014/main" id="{364A7C52-D96D-DE40-9658-76179B83AB47}"/>
              </a:ext>
            </a:extLst>
          </p:cNvPr>
          <p:cNvCxnSpPr/>
          <p:nvPr/>
        </p:nvCxnSpPr>
        <p:spPr>
          <a:xfrm>
            <a:off x="9167149" y="5674488"/>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98067BE8-A379-CC41-B344-B156D0170AB4}"/>
              </a:ext>
            </a:extLst>
          </p:cNvPr>
          <p:cNvCxnSpPr/>
          <p:nvPr/>
        </p:nvCxnSpPr>
        <p:spPr>
          <a:xfrm>
            <a:off x="9319549" y="5826888"/>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F861AA24-9FAD-1741-BD40-E435CC4A9AC9}"/>
              </a:ext>
            </a:extLst>
          </p:cNvPr>
          <p:cNvCxnSpPr/>
          <p:nvPr/>
        </p:nvCxnSpPr>
        <p:spPr>
          <a:xfrm>
            <a:off x="9554901" y="5701013"/>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96483E2-2D38-554A-9E00-A8E164ED881C}"/>
              </a:ext>
            </a:extLst>
          </p:cNvPr>
          <p:cNvCxnSpPr/>
          <p:nvPr/>
        </p:nvCxnSpPr>
        <p:spPr>
          <a:xfrm>
            <a:off x="9990880" y="5606966"/>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2FF0D7F8-320C-8C43-BB2C-8D63BCCD8DFC}"/>
              </a:ext>
            </a:extLst>
          </p:cNvPr>
          <p:cNvCxnSpPr/>
          <p:nvPr/>
        </p:nvCxnSpPr>
        <p:spPr>
          <a:xfrm>
            <a:off x="10143280" y="5759366"/>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F01822C-F941-A849-A26C-A6E036A44AD0}"/>
              </a:ext>
            </a:extLst>
          </p:cNvPr>
          <p:cNvCxnSpPr/>
          <p:nvPr/>
        </p:nvCxnSpPr>
        <p:spPr>
          <a:xfrm>
            <a:off x="10378632" y="5633491"/>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A8D89919-9E52-4B4E-86FA-46843FA4C769}"/>
              </a:ext>
            </a:extLst>
          </p:cNvPr>
          <p:cNvCxnSpPr/>
          <p:nvPr/>
        </p:nvCxnSpPr>
        <p:spPr>
          <a:xfrm>
            <a:off x="9655215" y="5896337"/>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385BA49-EC2C-024E-AA6C-172F69ACA731}"/>
              </a:ext>
            </a:extLst>
          </p:cNvPr>
          <p:cNvCxnSpPr/>
          <p:nvPr/>
        </p:nvCxnSpPr>
        <p:spPr>
          <a:xfrm>
            <a:off x="9807615" y="6048737"/>
            <a:ext cx="0" cy="25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F7A35A77-D89C-9743-9566-2798F1130C52}"/>
              </a:ext>
            </a:extLst>
          </p:cNvPr>
          <p:cNvCxnSpPr/>
          <p:nvPr/>
        </p:nvCxnSpPr>
        <p:spPr>
          <a:xfrm>
            <a:off x="10042967" y="5922862"/>
            <a:ext cx="0" cy="2517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38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7422896"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Cadena de Markov</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10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Secuencia de variables aleatorias donde la distribución de cada variable sigue la suposición de </a:t>
            </a:r>
            <a:r>
              <a:rPr kumimoji="0" lang="es-ES" altLang="es-CO" sz="2200" b="0" dirty="0" err="1">
                <a:solidFill>
                  <a:schemeClr val="accent1">
                    <a:lumMod val="50000"/>
                  </a:schemeClr>
                </a:solidFill>
              </a:rPr>
              <a:t>Markov</a:t>
            </a:r>
            <a:r>
              <a:rPr kumimoji="0" lang="es-ES" altLang="es-CO" sz="2200" b="0" dirty="0">
                <a:solidFill>
                  <a:schemeClr val="accent1">
                    <a:lumMod val="50000"/>
                  </a:schemeClr>
                </a:solidFill>
              </a:rPr>
              <a:t>.</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Cada evento en la cadena ocurre basado en la probabilidad del evento anterior a él.</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Modelo de transición:</a:t>
            </a:r>
          </a:p>
        </p:txBody>
      </p:sp>
      <p:pic>
        <p:nvPicPr>
          <p:cNvPr id="2" name="Imagen 1">
            <a:extLst>
              <a:ext uri="{FF2B5EF4-FFF2-40B4-BE49-F238E27FC236}">
                <a16:creationId xmlns:a16="http://schemas.microsoft.com/office/drawing/2014/main" id="{090DD532-BB41-5D4F-8C90-772CB38E455F}"/>
              </a:ext>
            </a:extLst>
          </p:cNvPr>
          <p:cNvPicPr>
            <a:picLocks noChangeAspect="1"/>
          </p:cNvPicPr>
          <p:nvPr/>
        </p:nvPicPr>
        <p:blipFill>
          <a:blip r:embed="rId3"/>
          <a:stretch>
            <a:fillRect/>
          </a:stretch>
        </p:blipFill>
        <p:spPr>
          <a:xfrm>
            <a:off x="4219696" y="3698349"/>
            <a:ext cx="5905500" cy="3022600"/>
          </a:xfrm>
          <a:prstGeom prst="rect">
            <a:avLst/>
          </a:prstGeom>
        </p:spPr>
      </p:pic>
      <p:pic>
        <p:nvPicPr>
          <p:cNvPr id="6" name="Imagen 5">
            <a:extLst>
              <a:ext uri="{FF2B5EF4-FFF2-40B4-BE49-F238E27FC236}">
                <a16:creationId xmlns:a16="http://schemas.microsoft.com/office/drawing/2014/main" id="{07A85AF7-5539-104C-958C-6BF428FE7033}"/>
              </a:ext>
            </a:extLst>
          </p:cNvPr>
          <p:cNvPicPr>
            <a:picLocks noChangeAspect="1"/>
          </p:cNvPicPr>
          <p:nvPr/>
        </p:nvPicPr>
        <p:blipFill rotWithShape="1">
          <a:blip r:embed="rId4"/>
          <a:srcRect t="13852" b="17271"/>
          <a:stretch/>
        </p:blipFill>
        <p:spPr>
          <a:xfrm>
            <a:off x="1653910" y="4347537"/>
            <a:ext cx="6502400" cy="1145894"/>
          </a:xfrm>
          <a:prstGeom prst="rect">
            <a:avLst/>
          </a:prstGeom>
        </p:spPr>
      </p:pic>
      <p:sp>
        <p:nvSpPr>
          <p:cNvPr id="7" name="Rectángulo 6">
            <a:extLst>
              <a:ext uri="{FF2B5EF4-FFF2-40B4-BE49-F238E27FC236}">
                <a16:creationId xmlns:a16="http://schemas.microsoft.com/office/drawing/2014/main" id="{DA5BF002-BF43-6248-B7DE-94907513723D}"/>
              </a:ext>
            </a:extLst>
          </p:cNvPr>
          <p:cNvSpPr/>
          <p:nvPr/>
        </p:nvSpPr>
        <p:spPr>
          <a:xfrm rot="16200000">
            <a:off x="10133488" y="4819366"/>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Tree>
    <p:extLst>
      <p:ext uri="{BB962C8B-B14F-4D97-AF65-F5344CB8AC3E}">
        <p14:creationId xmlns:p14="http://schemas.microsoft.com/office/powerpoint/2010/main" val="398780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7214440"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Modelo de </a:t>
            </a:r>
            <a:r>
              <a:rPr kumimoji="0" lang="es-ES" altLang="es-CO" sz="2200" b="0" dirty="0" err="1">
                <a:solidFill>
                  <a:schemeClr val="accent1">
                    <a:lumMod val="50000"/>
                  </a:schemeClr>
                </a:solidFill>
              </a:rPr>
              <a:t>Markov</a:t>
            </a:r>
            <a:r>
              <a:rPr kumimoji="0" lang="es-ES" altLang="es-CO" sz="2200" b="0" dirty="0">
                <a:solidFill>
                  <a:schemeClr val="accent1">
                    <a:lumMod val="50000"/>
                  </a:schemeClr>
                </a:solidFill>
              </a:rPr>
              <a:t> para un sistema con estados ocultos que generan algún evento observado.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Se puede tener alguna medida del mundo, pero no acceso al estado preciso del mundo.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El estado del mundo es un estado oculto, y los datos disponibles son las observaciones.</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Para un robot en un sitio desconocido, el estado oculto es su posición, las observaciones son los datos capturados por los sensores del robot.</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En el reconocimiento de voz, el estado oculto son las palabras dichas, las observaciones son las señales de audio. </a:t>
            </a:r>
          </a:p>
        </p:txBody>
      </p:sp>
      <p:sp>
        <p:nvSpPr>
          <p:cNvPr id="3" name="Rectángulo 2">
            <a:extLst>
              <a:ext uri="{FF2B5EF4-FFF2-40B4-BE49-F238E27FC236}">
                <a16:creationId xmlns:a16="http://schemas.microsoft.com/office/drawing/2014/main" id="{33162221-E68F-9A41-96DC-8F0C1B01C4EF}"/>
              </a:ext>
            </a:extLst>
          </p:cNvPr>
          <p:cNvSpPr/>
          <p:nvPr/>
        </p:nvSpPr>
        <p:spPr>
          <a:xfrm rot="16200000">
            <a:off x="10573447" y="2329467"/>
            <a:ext cx="2670588" cy="584775"/>
          </a:xfrm>
          <a:prstGeom prst="rect">
            <a:avLst/>
          </a:prstGeom>
        </p:spPr>
        <p:txBody>
          <a:bodyPr wrap="square">
            <a:spAutoFit/>
          </a:bodyPr>
          <a:lstStyle/>
          <a:p>
            <a:r>
              <a:rPr lang="es-CO" sz="1600" dirty="0">
                <a:solidFill>
                  <a:schemeClr val="bg1">
                    <a:lumMod val="75000"/>
                  </a:schemeClr>
                </a:solidFill>
              </a:rPr>
              <a:t>http://arcbotics.com/lessons/maze-solving-home-lessons/</a:t>
            </a:r>
          </a:p>
        </p:txBody>
      </p:sp>
      <p:pic>
        <p:nvPicPr>
          <p:cNvPr id="8" name="Imagen 7" descr="Imagen que contiene Texto&#10;&#10;Descripción generada automáticamente">
            <a:extLst>
              <a:ext uri="{FF2B5EF4-FFF2-40B4-BE49-F238E27FC236}">
                <a16:creationId xmlns:a16="http://schemas.microsoft.com/office/drawing/2014/main" id="{2E03BDDD-F065-1C4B-8445-71E58592ABD5}"/>
              </a:ext>
            </a:extLst>
          </p:cNvPr>
          <p:cNvPicPr>
            <a:picLocks noChangeAspect="1"/>
          </p:cNvPicPr>
          <p:nvPr/>
        </p:nvPicPr>
        <p:blipFill>
          <a:blip r:embed="rId3"/>
          <a:stretch>
            <a:fillRect/>
          </a:stretch>
        </p:blipFill>
        <p:spPr>
          <a:xfrm>
            <a:off x="8439970" y="2250647"/>
            <a:ext cx="3175000" cy="1358900"/>
          </a:xfrm>
          <a:prstGeom prst="rect">
            <a:avLst/>
          </a:prstGeom>
        </p:spPr>
      </p:pic>
      <p:sp>
        <p:nvSpPr>
          <p:cNvPr id="9" name="Rectángulo 8">
            <a:extLst>
              <a:ext uri="{FF2B5EF4-FFF2-40B4-BE49-F238E27FC236}">
                <a16:creationId xmlns:a16="http://schemas.microsoft.com/office/drawing/2014/main" id="{A90F2F2A-67C1-7549-BFB9-4434CAA5178A}"/>
              </a:ext>
            </a:extLst>
          </p:cNvPr>
          <p:cNvSpPr/>
          <p:nvPr/>
        </p:nvSpPr>
        <p:spPr>
          <a:xfrm rot="16200000">
            <a:off x="10438935" y="5161527"/>
            <a:ext cx="2942376" cy="584775"/>
          </a:xfrm>
          <a:prstGeom prst="rect">
            <a:avLst/>
          </a:prstGeom>
        </p:spPr>
        <p:txBody>
          <a:bodyPr wrap="square">
            <a:spAutoFit/>
          </a:bodyPr>
          <a:lstStyle/>
          <a:p>
            <a:r>
              <a:rPr lang="es-CO" sz="1600" dirty="0">
                <a:solidFill>
                  <a:schemeClr val="bg1">
                    <a:lumMod val="75000"/>
                  </a:schemeClr>
                </a:solidFill>
              </a:rPr>
              <a:t>https://tweakreviews.com/gadgets/speech-recognition-in-outlook</a:t>
            </a:r>
          </a:p>
        </p:txBody>
      </p:sp>
      <p:pic>
        <p:nvPicPr>
          <p:cNvPr id="11" name="Imagen 10" descr="Imagen que contiene objeto&#10;&#10;Descripción generada automáticamente">
            <a:extLst>
              <a:ext uri="{FF2B5EF4-FFF2-40B4-BE49-F238E27FC236}">
                <a16:creationId xmlns:a16="http://schemas.microsoft.com/office/drawing/2014/main" id="{92191403-C165-644A-BEA7-4BFD7C02B1F8}"/>
              </a:ext>
            </a:extLst>
          </p:cNvPr>
          <p:cNvPicPr>
            <a:picLocks noChangeAspect="1"/>
          </p:cNvPicPr>
          <p:nvPr/>
        </p:nvPicPr>
        <p:blipFill>
          <a:blip r:embed="rId4"/>
          <a:stretch>
            <a:fillRect/>
          </a:stretch>
        </p:blipFill>
        <p:spPr>
          <a:xfrm>
            <a:off x="8429852" y="4564617"/>
            <a:ext cx="3185118" cy="1592559"/>
          </a:xfrm>
          <a:prstGeom prst="rect">
            <a:avLst/>
          </a:prstGeom>
        </p:spPr>
      </p:pic>
    </p:spTree>
    <p:extLst>
      <p:ext uri="{BB962C8B-B14F-4D97-AF65-F5344CB8AC3E}">
        <p14:creationId xmlns:p14="http://schemas.microsoft.com/office/powerpoint/2010/main" val="7724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a:t>
            </a:r>
          </a:p>
        </p:txBody>
      </p:sp>
      <p:sp>
        <p:nvSpPr>
          <p:cNvPr id="5" name="Rectangle 4"/>
          <p:cNvSpPr>
            <a:spLocks noChangeArrowheads="1"/>
          </p:cNvSpPr>
          <p:nvPr/>
        </p:nvSpPr>
        <p:spPr bwMode="auto">
          <a:xfrm>
            <a:off x="1224147" y="1609119"/>
            <a:ext cx="9132427"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Incertidumbre</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Representar y derivar nuevo conocimiento cuando sólo se conocen datos parciales.</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¿Cómo tomar decisiones óptimas con información limitada e incertidumbre?</a:t>
            </a:r>
          </a:p>
        </p:txBody>
      </p:sp>
      <p:sp>
        <p:nvSpPr>
          <p:cNvPr id="10" name="Rectangle 4">
            <a:extLst>
              <a:ext uri="{FF2B5EF4-FFF2-40B4-BE49-F238E27FC236}">
                <a16:creationId xmlns:a16="http://schemas.microsoft.com/office/drawing/2014/main" id="{9AE3348F-6241-7147-9CB6-04A88A0F7A63}"/>
              </a:ext>
            </a:extLst>
          </p:cNvPr>
          <p:cNvSpPr>
            <a:spLocks noChangeArrowheads="1"/>
          </p:cNvSpPr>
          <p:nvPr/>
        </p:nvSpPr>
        <p:spPr bwMode="auto">
          <a:xfrm>
            <a:off x="1224147" y="3429000"/>
            <a:ext cx="8009305" cy="275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Dolor de muelas ⇒ Caries	➜ Es correcto?</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Dolor de muelas ⇒ Caries ∨ Problemas de encías ∨ Abscesos …</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Caries ⇒ Dolor de muelas</a:t>
            </a:r>
          </a:p>
        </p:txBody>
      </p:sp>
      <p:sp>
        <p:nvSpPr>
          <p:cNvPr id="2" name="CuadroTexto 1">
            <a:extLst>
              <a:ext uri="{FF2B5EF4-FFF2-40B4-BE49-F238E27FC236}">
                <a16:creationId xmlns:a16="http://schemas.microsoft.com/office/drawing/2014/main" id="{DE534F19-77D2-B844-AC0A-6E86A012EEB5}"/>
              </a:ext>
            </a:extLst>
          </p:cNvPr>
          <p:cNvSpPr txBox="1"/>
          <p:nvPr/>
        </p:nvSpPr>
        <p:spPr>
          <a:xfrm>
            <a:off x="6979012" y="3836504"/>
            <a:ext cx="3071191" cy="646331"/>
          </a:xfrm>
          <a:prstGeom prst="rect">
            <a:avLst/>
          </a:prstGeom>
          <a:solidFill>
            <a:schemeClr val="accent4">
              <a:lumMod val="20000"/>
              <a:lumOff val="80000"/>
            </a:schemeClr>
          </a:solidFill>
        </p:spPr>
        <p:txBody>
          <a:bodyPr wrap="square" rtlCol="0">
            <a:spAutoFit/>
          </a:bodyPr>
          <a:lstStyle/>
          <a:p>
            <a:r>
              <a:rPr lang="es-CO" dirty="0">
                <a:solidFill>
                  <a:schemeClr val="accent2"/>
                </a:solidFill>
              </a:rPr>
              <a:t>No siempre es correcto, pueden haber otros problemas</a:t>
            </a:r>
          </a:p>
        </p:txBody>
      </p:sp>
      <p:sp>
        <p:nvSpPr>
          <p:cNvPr id="9" name="CuadroTexto 8">
            <a:extLst>
              <a:ext uri="{FF2B5EF4-FFF2-40B4-BE49-F238E27FC236}">
                <a16:creationId xmlns:a16="http://schemas.microsoft.com/office/drawing/2014/main" id="{53EC630F-7E79-DB49-82C0-DF012795D504}"/>
              </a:ext>
            </a:extLst>
          </p:cNvPr>
          <p:cNvSpPr txBox="1"/>
          <p:nvPr/>
        </p:nvSpPr>
        <p:spPr>
          <a:xfrm>
            <a:off x="8514607" y="4718809"/>
            <a:ext cx="3071191" cy="646331"/>
          </a:xfrm>
          <a:prstGeom prst="rect">
            <a:avLst/>
          </a:prstGeom>
          <a:solidFill>
            <a:schemeClr val="accent4">
              <a:lumMod val="20000"/>
              <a:lumOff val="80000"/>
            </a:schemeClr>
          </a:solidFill>
        </p:spPr>
        <p:txBody>
          <a:bodyPr wrap="square" rtlCol="0">
            <a:spAutoFit/>
          </a:bodyPr>
          <a:lstStyle/>
          <a:p>
            <a:r>
              <a:rPr lang="es-CO" dirty="0">
                <a:solidFill>
                  <a:schemeClr val="accent2"/>
                </a:solidFill>
              </a:rPr>
              <a:t>Requeriría incluir todos los posibles problemas…</a:t>
            </a:r>
          </a:p>
        </p:txBody>
      </p:sp>
      <p:sp>
        <p:nvSpPr>
          <p:cNvPr id="11" name="CuadroTexto 10">
            <a:extLst>
              <a:ext uri="{FF2B5EF4-FFF2-40B4-BE49-F238E27FC236}">
                <a16:creationId xmlns:a16="http://schemas.microsoft.com/office/drawing/2014/main" id="{D6700F1E-5169-AB47-9172-B8A96640C75A}"/>
              </a:ext>
            </a:extLst>
          </p:cNvPr>
          <p:cNvSpPr txBox="1"/>
          <p:nvPr/>
        </p:nvSpPr>
        <p:spPr>
          <a:xfrm>
            <a:off x="4928260" y="5553594"/>
            <a:ext cx="3071191" cy="923330"/>
          </a:xfrm>
          <a:prstGeom prst="rect">
            <a:avLst/>
          </a:prstGeom>
          <a:solidFill>
            <a:schemeClr val="accent4">
              <a:lumMod val="20000"/>
              <a:lumOff val="80000"/>
            </a:schemeClr>
          </a:solidFill>
        </p:spPr>
        <p:txBody>
          <a:bodyPr wrap="square" rtlCol="0">
            <a:spAutoFit/>
          </a:bodyPr>
          <a:lstStyle/>
          <a:p>
            <a:r>
              <a:rPr lang="es-CO" dirty="0">
                <a:solidFill>
                  <a:schemeClr val="accent2"/>
                </a:solidFill>
              </a:rPr>
              <a:t>No siempre es correcto, pueden haber otras causas, que habría que enumerar…</a:t>
            </a:r>
          </a:p>
        </p:txBody>
      </p:sp>
    </p:spTree>
    <p:extLst>
      <p:ext uri="{BB962C8B-B14F-4D97-AF65-F5344CB8AC3E}">
        <p14:creationId xmlns:p14="http://schemas.microsoft.com/office/powerpoint/2010/main" val="82289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9"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9662928"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Estado oculto: estado del tiempo.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Observaciones: cámara interna que registra cuántas personas traen sombrillas consigo.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Modelo del sensor (o de emisión):</a:t>
            </a:r>
          </a:p>
        </p:txBody>
      </p:sp>
      <p:pic>
        <p:nvPicPr>
          <p:cNvPr id="2" name="Imagen 1">
            <a:extLst>
              <a:ext uri="{FF2B5EF4-FFF2-40B4-BE49-F238E27FC236}">
                <a16:creationId xmlns:a16="http://schemas.microsoft.com/office/drawing/2014/main" id="{19F80E96-D8B9-1E4C-95F4-5E2475AAB5AC}"/>
              </a:ext>
            </a:extLst>
          </p:cNvPr>
          <p:cNvPicPr>
            <a:picLocks noChangeAspect="1"/>
          </p:cNvPicPr>
          <p:nvPr/>
        </p:nvPicPr>
        <p:blipFill>
          <a:blip r:embed="rId3"/>
          <a:stretch>
            <a:fillRect/>
          </a:stretch>
        </p:blipFill>
        <p:spPr>
          <a:xfrm>
            <a:off x="5657287" y="3600530"/>
            <a:ext cx="5562600" cy="2984500"/>
          </a:xfrm>
          <a:prstGeom prst="rect">
            <a:avLst/>
          </a:prstGeom>
        </p:spPr>
      </p:pic>
      <p:sp>
        <p:nvSpPr>
          <p:cNvPr id="10" name="Rectángulo 9">
            <a:extLst>
              <a:ext uri="{FF2B5EF4-FFF2-40B4-BE49-F238E27FC236}">
                <a16:creationId xmlns:a16="http://schemas.microsoft.com/office/drawing/2014/main" id="{DDDFE4EA-EA6B-AE4D-AB1A-2B37653AD0FF}"/>
              </a:ext>
            </a:extLst>
          </p:cNvPr>
          <p:cNvSpPr/>
          <p:nvPr/>
        </p:nvSpPr>
        <p:spPr>
          <a:xfrm rot="16200000">
            <a:off x="10133488" y="4819366"/>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Tree>
    <p:extLst>
      <p:ext uri="{BB962C8B-B14F-4D97-AF65-F5344CB8AC3E}">
        <p14:creationId xmlns:p14="http://schemas.microsoft.com/office/powerpoint/2010/main" val="328680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9433343"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Suposición de Markov del sensor</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Las evidencias u observaciones sólo dependen del estado oculto.</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Las personas sólo traen sombrillas de acuerdo al estado del tiempo.</a:t>
            </a:r>
          </a:p>
          <a:p>
            <a:pPr lvl="1"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Si hay personas prevenidas o afiebradas por las sombrillas, afectan el modelo.</a:t>
            </a:r>
          </a:p>
        </p:txBody>
      </p:sp>
      <p:sp>
        <p:nvSpPr>
          <p:cNvPr id="10" name="Rectangle 4">
            <a:extLst>
              <a:ext uri="{FF2B5EF4-FFF2-40B4-BE49-F238E27FC236}">
                <a16:creationId xmlns:a16="http://schemas.microsoft.com/office/drawing/2014/main" id="{9AE3348F-6241-7147-9CB6-04A88A0F7A63}"/>
              </a:ext>
            </a:extLst>
          </p:cNvPr>
          <p:cNvSpPr>
            <a:spLocks noChangeArrowheads="1"/>
          </p:cNvSpPr>
          <p:nvPr/>
        </p:nvSpPr>
        <p:spPr bwMode="auto">
          <a:xfrm>
            <a:off x="1224147" y="3791915"/>
            <a:ext cx="3852349" cy="258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Cadena Oculta de Markov</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Cadena de </a:t>
            </a:r>
            <a:r>
              <a:rPr kumimoji="0" lang="es-ES" altLang="es-CO" sz="2200" b="0" dirty="0" err="1">
                <a:solidFill>
                  <a:schemeClr val="accent1">
                    <a:lumMod val="50000"/>
                  </a:schemeClr>
                </a:solidFill>
              </a:rPr>
              <a:t>Markov</a:t>
            </a:r>
            <a:r>
              <a:rPr kumimoji="0" lang="es-ES" altLang="es-CO" sz="2200" b="0" dirty="0">
                <a:solidFill>
                  <a:schemeClr val="accent1">
                    <a:lumMod val="50000"/>
                  </a:schemeClr>
                </a:solidFill>
              </a:rPr>
              <a:t> con dos niveles:</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superior para el estado oculto</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inferior para las observaciones.</a:t>
            </a:r>
          </a:p>
        </p:txBody>
      </p:sp>
      <p:pic>
        <p:nvPicPr>
          <p:cNvPr id="2" name="Imagen 1">
            <a:extLst>
              <a:ext uri="{FF2B5EF4-FFF2-40B4-BE49-F238E27FC236}">
                <a16:creationId xmlns:a16="http://schemas.microsoft.com/office/drawing/2014/main" id="{80225544-A5E3-5C47-962E-99E17609F51C}"/>
              </a:ext>
            </a:extLst>
          </p:cNvPr>
          <p:cNvPicPr>
            <a:picLocks noChangeAspect="1"/>
          </p:cNvPicPr>
          <p:nvPr/>
        </p:nvPicPr>
        <p:blipFill rotWithShape="1">
          <a:blip r:embed="rId3"/>
          <a:srcRect t="3159" b="4286"/>
          <a:stretch/>
        </p:blipFill>
        <p:spPr>
          <a:xfrm>
            <a:off x="5174594" y="3791915"/>
            <a:ext cx="6502400" cy="2879835"/>
          </a:xfrm>
          <a:prstGeom prst="rect">
            <a:avLst/>
          </a:prstGeom>
        </p:spPr>
      </p:pic>
      <p:sp>
        <p:nvSpPr>
          <p:cNvPr id="8" name="Rectángulo 7">
            <a:extLst>
              <a:ext uri="{FF2B5EF4-FFF2-40B4-BE49-F238E27FC236}">
                <a16:creationId xmlns:a16="http://schemas.microsoft.com/office/drawing/2014/main" id="{99BA1E6A-9AD2-1F4C-AD04-71C80A959723}"/>
              </a:ext>
            </a:extLst>
          </p:cNvPr>
          <p:cNvSpPr/>
          <p:nvPr/>
        </p:nvSpPr>
        <p:spPr>
          <a:xfrm rot="16200000">
            <a:off x="10133488" y="4819366"/>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Tree>
    <p:extLst>
      <p:ext uri="{BB962C8B-B14F-4D97-AF65-F5344CB8AC3E}">
        <p14:creationId xmlns:p14="http://schemas.microsoft.com/office/powerpoint/2010/main" val="283993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5544515"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Carlos y María son amigos.</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Carlos tiene un humor susceptible al clima.</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Si el clima es soleado Carlos está feliz.</a:t>
            </a:r>
            <a:br>
              <a:rPr kumimoji="0" lang="es-ES" altLang="es-CO" sz="2200" b="0" dirty="0">
                <a:solidFill>
                  <a:schemeClr val="accent1">
                    <a:lumMod val="50000"/>
                  </a:schemeClr>
                </a:solidFill>
              </a:rPr>
            </a:br>
            <a:r>
              <a:rPr kumimoji="0" lang="es-ES" altLang="es-CO" sz="2200" b="0" dirty="0">
                <a:solidFill>
                  <a:schemeClr val="accent1">
                    <a:lumMod val="50000"/>
                  </a:schemeClr>
                </a:solidFill>
              </a:rPr>
              <a:t>Si llueve, Carlos está triste.</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María infiere que está soleado si Carlos está feliz o lluvioso si Carlos está triste.</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p:txBody>
      </p:sp>
      <p:pic>
        <p:nvPicPr>
          <p:cNvPr id="9" name="Picture 2">
            <a:extLst>
              <a:ext uri="{FF2B5EF4-FFF2-40B4-BE49-F238E27FC236}">
                <a16:creationId xmlns:a16="http://schemas.microsoft.com/office/drawing/2014/main" id="{C71118DC-2113-DD4B-A1B9-C0DF8579AB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662" y="1992197"/>
            <a:ext cx="872893" cy="906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3E74DFA4-FF63-8849-901F-8352758573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6001" y="5200836"/>
            <a:ext cx="1006760" cy="87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descr="D:\Shared_raxonserver\workAndStudy\magister\subjects\Sistemas inteligentes (inteligent systems)\ExpoML\images\sad1.png">
            <a:extLst>
              <a:ext uri="{FF2B5EF4-FFF2-40B4-BE49-F238E27FC236}">
                <a16:creationId xmlns:a16="http://schemas.microsoft.com/office/drawing/2014/main" id="{34E91658-ECDE-B547-AACD-EDDBA744D7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64680" y="4298932"/>
            <a:ext cx="861201" cy="8612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Shared_raxonserver\workAndStudy\magister\subjects\Sistemas inteligentes (inteligent systems)\ExpoML\images\happy1.png">
            <a:extLst>
              <a:ext uri="{FF2B5EF4-FFF2-40B4-BE49-F238E27FC236}">
                <a16:creationId xmlns:a16="http://schemas.microsoft.com/office/drawing/2014/main" id="{CDC34F18-7806-BF41-809C-E372BEA355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65742" y="2959114"/>
            <a:ext cx="860139" cy="8656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D:\d2553529ed14bd3edc173a29cf67e2b5.png">
            <a:extLst>
              <a:ext uri="{FF2B5EF4-FFF2-40B4-BE49-F238E27FC236}">
                <a16:creationId xmlns:a16="http://schemas.microsoft.com/office/drawing/2014/main" id="{9F4A199D-C291-3140-ABA6-567CC7B950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134" r="54981"/>
          <a:stretch/>
        </p:blipFill>
        <p:spPr bwMode="auto">
          <a:xfrm>
            <a:off x="7641606" y="3215433"/>
            <a:ext cx="684000" cy="18094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D:\d2553529ed14bd3edc173a29cf67e2b5.png">
            <a:extLst>
              <a:ext uri="{FF2B5EF4-FFF2-40B4-BE49-F238E27FC236}">
                <a16:creationId xmlns:a16="http://schemas.microsoft.com/office/drawing/2014/main" id="{231F4536-5318-E843-99C7-AC7E02547A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6731" r="35378"/>
          <a:stretch/>
        </p:blipFill>
        <p:spPr bwMode="auto">
          <a:xfrm>
            <a:off x="10845371" y="3215433"/>
            <a:ext cx="648000" cy="180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45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5544515"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Distribución de probabilidad del estado de ánimo de Carlos con respecto al estado del clima.</a:t>
            </a:r>
          </a:p>
        </p:txBody>
      </p:sp>
      <p:pic>
        <p:nvPicPr>
          <p:cNvPr id="16" name="Picture 2">
            <a:extLst>
              <a:ext uri="{FF2B5EF4-FFF2-40B4-BE49-F238E27FC236}">
                <a16:creationId xmlns:a16="http://schemas.microsoft.com/office/drawing/2014/main" id="{D5782AB8-FB88-7445-B80D-E192A0939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430" y="3296465"/>
            <a:ext cx="1327302" cy="137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a:extLst>
              <a:ext uri="{FF2B5EF4-FFF2-40B4-BE49-F238E27FC236}">
                <a16:creationId xmlns:a16="http://schemas.microsoft.com/office/drawing/2014/main" id="{52FBA569-9064-2641-B030-7616A4AB8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6762" y="3270693"/>
            <a:ext cx="1512168" cy="1315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descr="D:\Shared_raxonserver\workAndStudy\magister\subjects\Sistemas inteligentes (inteligent systems)\ExpoML\images\sad1.png">
            <a:extLst>
              <a:ext uri="{FF2B5EF4-FFF2-40B4-BE49-F238E27FC236}">
                <a16:creationId xmlns:a16="http://schemas.microsoft.com/office/drawing/2014/main" id="{D4B567EA-6303-C747-AED5-CAD90C8A8E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5986" y="5511608"/>
            <a:ext cx="550968" cy="5509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Shared_raxonserver\workAndStudy\magister\subjects\Sistemas inteligentes (inteligent systems)\ExpoML\images\happy1.png">
            <a:extLst>
              <a:ext uri="{FF2B5EF4-FFF2-40B4-BE49-F238E27FC236}">
                <a16:creationId xmlns:a16="http://schemas.microsoft.com/office/drawing/2014/main" id="{50521AE7-2CF3-B044-9CBF-C9D0066AA3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66482" y="5354250"/>
            <a:ext cx="860139" cy="8656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D:\Shared_raxonserver\workAndStudy\magister\subjects\Sistemas inteligentes (inteligent systems)\ExpoML\images\sad1.png">
            <a:extLst>
              <a:ext uri="{FF2B5EF4-FFF2-40B4-BE49-F238E27FC236}">
                <a16:creationId xmlns:a16="http://schemas.microsoft.com/office/drawing/2014/main" id="{7B10731F-0501-7B42-9249-D86FFF0B6E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0738" y="5265736"/>
            <a:ext cx="830228" cy="8302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Shared_raxonserver\workAndStudy\magister\subjects\Sistemas inteligentes (inteligent systems)\ExpoML\images\happy1.png">
            <a:extLst>
              <a:ext uri="{FF2B5EF4-FFF2-40B4-BE49-F238E27FC236}">
                <a16:creationId xmlns:a16="http://schemas.microsoft.com/office/drawing/2014/main" id="{E040D2CB-D53F-EC40-B47C-696854D4F3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8283" y="5354250"/>
            <a:ext cx="504055" cy="50730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10 Conector recto de flecha">
            <a:extLst>
              <a:ext uri="{FF2B5EF4-FFF2-40B4-BE49-F238E27FC236}">
                <a16:creationId xmlns:a16="http://schemas.microsoft.com/office/drawing/2014/main" id="{97C5A832-008B-634E-B1A8-D384F39C199F}"/>
              </a:ext>
            </a:extLst>
          </p:cNvPr>
          <p:cNvCxnSpPr>
            <a:stCxn id="17" idx="2"/>
            <a:endCxn id="20" idx="0"/>
          </p:cNvCxnSpPr>
          <p:nvPr/>
        </p:nvCxnSpPr>
        <p:spPr bwMode="auto">
          <a:xfrm flipH="1">
            <a:off x="4285852" y="4586012"/>
            <a:ext cx="556994" cy="679724"/>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cxnSp>
        <p:nvCxnSpPr>
          <p:cNvPr id="23" name="14 Conector recto de flecha">
            <a:extLst>
              <a:ext uri="{FF2B5EF4-FFF2-40B4-BE49-F238E27FC236}">
                <a16:creationId xmlns:a16="http://schemas.microsoft.com/office/drawing/2014/main" id="{84422446-EA1D-A045-BD3F-B706F996611B}"/>
              </a:ext>
            </a:extLst>
          </p:cNvPr>
          <p:cNvCxnSpPr>
            <a:stCxn id="17" idx="2"/>
          </p:cNvCxnSpPr>
          <p:nvPr/>
        </p:nvCxnSpPr>
        <p:spPr bwMode="auto">
          <a:xfrm>
            <a:off x="4842846" y="4586012"/>
            <a:ext cx="468052" cy="677262"/>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cxnSp>
        <p:nvCxnSpPr>
          <p:cNvPr id="24" name="17 Conector recto de flecha">
            <a:extLst>
              <a:ext uri="{FF2B5EF4-FFF2-40B4-BE49-F238E27FC236}">
                <a16:creationId xmlns:a16="http://schemas.microsoft.com/office/drawing/2014/main" id="{9A5E00BC-A203-5146-91E0-BDCFA567E2F2}"/>
              </a:ext>
            </a:extLst>
          </p:cNvPr>
          <p:cNvCxnSpPr>
            <a:stCxn id="16" idx="2"/>
            <a:endCxn id="19" idx="0"/>
          </p:cNvCxnSpPr>
          <p:nvPr/>
        </p:nvCxnSpPr>
        <p:spPr bwMode="auto">
          <a:xfrm flipH="1">
            <a:off x="1996552" y="4675582"/>
            <a:ext cx="502529" cy="678668"/>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cxnSp>
        <p:nvCxnSpPr>
          <p:cNvPr id="25" name="21 Conector recto de flecha">
            <a:extLst>
              <a:ext uri="{FF2B5EF4-FFF2-40B4-BE49-F238E27FC236}">
                <a16:creationId xmlns:a16="http://schemas.microsoft.com/office/drawing/2014/main" id="{52835655-12A7-9E45-9732-4518692BF6E4}"/>
              </a:ext>
            </a:extLst>
          </p:cNvPr>
          <p:cNvCxnSpPr/>
          <p:nvPr/>
        </p:nvCxnSpPr>
        <p:spPr bwMode="auto">
          <a:xfrm>
            <a:off x="2499081" y="4675582"/>
            <a:ext cx="416469" cy="678668"/>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sp>
        <p:nvSpPr>
          <p:cNvPr id="26" name="Rectangle 2">
            <a:extLst>
              <a:ext uri="{FF2B5EF4-FFF2-40B4-BE49-F238E27FC236}">
                <a16:creationId xmlns:a16="http://schemas.microsoft.com/office/drawing/2014/main" id="{907CFE02-1629-9342-AE00-99C2429BA4FC}"/>
              </a:ext>
            </a:extLst>
          </p:cNvPr>
          <p:cNvSpPr txBox="1">
            <a:spLocks noChangeArrowheads="1"/>
          </p:cNvSpPr>
          <p:nvPr/>
        </p:nvSpPr>
        <p:spPr bwMode="auto">
          <a:xfrm>
            <a:off x="1662664" y="4718894"/>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0,8</a:t>
            </a:r>
          </a:p>
        </p:txBody>
      </p:sp>
      <p:sp>
        <p:nvSpPr>
          <p:cNvPr id="27" name="Rectangle 2">
            <a:extLst>
              <a:ext uri="{FF2B5EF4-FFF2-40B4-BE49-F238E27FC236}">
                <a16:creationId xmlns:a16="http://schemas.microsoft.com/office/drawing/2014/main" id="{020FE007-FD14-CF4C-B3B6-E814E272A6F0}"/>
              </a:ext>
            </a:extLst>
          </p:cNvPr>
          <p:cNvSpPr txBox="1">
            <a:spLocks noChangeArrowheads="1"/>
          </p:cNvSpPr>
          <p:nvPr/>
        </p:nvSpPr>
        <p:spPr bwMode="auto">
          <a:xfrm>
            <a:off x="2745332" y="4705950"/>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0,2</a:t>
            </a:r>
          </a:p>
        </p:txBody>
      </p:sp>
      <p:sp>
        <p:nvSpPr>
          <p:cNvPr id="28" name="Rectangle 2">
            <a:extLst>
              <a:ext uri="{FF2B5EF4-FFF2-40B4-BE49-F238E27FC236}">
                <a16:creationId xmlns:a16="http://schemas.microsoft.com/office/drawing/2014/main" id="{9B976AA1-0642-4F4C-979E-3B1A2193A9AC}"/>
              </a:ext>
            </a:extLst>
          </p:cNvPr>
          <p:cNvSpPr txBox="1">
            <a:spLocks noChangeArrowheads="1"/>
          </p:cNvSpPr>
          <p:nvPr/>
        </p:nvSpPr>
        <p:spPr bwMode="auto">
          <a:xfrm>
            <a:off x="4018476" y="4698050"/>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0,6</a:t>
            </a:r>
          </a:p>
        </p:txBody>
      </p:sp>
      <p:sp>
        <p:nvSpPr>
          <p:cNvPr id="29" name="Rectangle 2">
            <a:extLst>
              <a:ext uri="{FF2B5EF4-FFF2-40B4-BE49-F238E27FC236}">
                <a16:creationId xmlns:a16="http://schemas.microsoft.com/office/drawing/2014/main" id="{9C50C733-7294-4248-B24B-4BC893AA260A}"/>
              </a:ext>
            </a:extLst>
          </p:cNvPr>
          <p:cNvSpPr txBox="1">
            <a:spLocks noChangeArrowheads="1"/>
          </p:cNvSpPr>
          <p:nvPr/>
        </p:nvSpPr>
        <p:spPr bwMode="auto">
          <a:xfrm>
            <a:off x="5126544" y="4710506"/>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0,4</a:t>
            </a:r>
          </a:p>
        </p:txBody>
      </p:sp>
      <p:pic>
        <p:nvPicPr>
          <p:cNvPr id="30" name="Picture 2">
            <a:extLst>
              <a:ext uri="{FF2B5EF4-FFF2-40B4-BE49-F238E27FC236}">
                <a16:creationId xmlns:a16="http://schemas.microsoft.com/office/drawing/2014/main" id="{E630772B-C69F-CB4E-8EB9-78B78D8E831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73117" y="5393342"/>
            <a:ext cx="648072" cy="67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a:extLst>
              <a:ext uri="{FF2B5EF4-FFF2-40B4-BE49-F238E27FC236}">
                <a16:creationId xmlns:a16="http://schemas.microsoft.com/office/drawing/2014/main" id="{711CB2EF-86E6-7249-9DE0-114BC517A69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86879" y="5404948"/>
            <a:ext cx="747460" cy="65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a:extLst>
              <a:ext uri="{FF2B5EF4-FFF2-40B4-BE49-F238E27FC236}">
                <a16:creationId xmlns:a16="http://schemas.microsoft.com/office/drawing/2014/main" id="{1F44D4AF-C5BB-C042-98B8-E9511E0883A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05515" y="5372702"/>
            <a:ext cx="648072" cy="67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10" descr="D:\d2553529ed14bd3edc173a29cf67e2b5.png">
            <a:extLst>
              <a:ext uri="{FF2B5EF4-FFF2-40B4-BE49-F238E27FC236}">
                <a16:creationId xmlns:a16="http://schemas.microsoft.com/office/drawing/2014/main" id="{31B8C7B9-5224-D040-B2E4-A5F4AC11FC6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6731" r="35378"/>
          <a:stretch/>
        </p:blipFill>
        <p:spPr bwMode="auto">
          <a:xfrm>
            <a:off x="7897244" y="4972187"/>
            <a:ext cx="518910" cy="1449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D:\d2553529ed14bd3edc173a29cf67e2b5.png">
            <a:extLst>
              <a:ext uri="{FF2B5EF4-FFF2-40B4-BE49-F238E27FC236}">
                <a16:creationId xmlns:a16="http://schemas.microsoft.com/office/drawing/2014/main" id="{D2FCF11A-3B4A-0D4D-81DD-9B75004FC8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134" r="54981"/>
          <a:stretch/>
        </p:blipFill>
        <p:spPr bwMode="auto">
          <a:xfrm>
            <a:off x="7868153" y="2656173"/>
            <a:ext cx="577092" cy="15266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D:\Shared_raxonserver\workAndStudy\magister\subjects\Sistemas inteligentes (inteligent systems)\ExpoML\images\sad1.png">
            <a:extLst>
              <a:ext uri="{FF2B5EF4-FFF2-40B4-BE49-F238E27FC236}">
                <a16:creationId xmlns:a16="http://schemas.microsoft.com/office/drawing/2014/main" id="{3ADEFD97-19AB-2844-8365-AC63EF864B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7346" y="2976411"/>
            <a:ext cx="572813" cy="5728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D:\Shared_raxonserver\workAndStudy\magister\subjects\Sistemas inteligentes (inteligent systems)\ExpoML\images\happy1.png">
            <a:extLst>
              <a:ext uri="{FF2B5EF4-FFF2-40B4-BE49-F238E27FC236}">
                <a16:creationId xmlns:a16="http://schemas.microsoft.com/office/drawing/2014/main" id="{453D00C9-F93A-DD4A-B596-D1D01BD657A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49657" y="2976411"/>
            <a:ext cx="572107" cy="5757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D:\Shared_raxonserver\workAndStudy\magister\subjects\Sistemas inteligentes (inteligent systems)\ExpoML\images\happy1.png">
            <a:extLst>
              <a:ext uri="{FF2B5EF4-FFF2-40B4-BE49-F238E27FC236}">
                <a16:creationId xmlns:a16="http://schemas.microsoft.com/office/drawing/2014/main" id="{86BE9302-04FA-294E-B958-B0DA54FF52A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63804" y="2977909"/>
            <a:ext cx="572107" cy="575795"/>
          </a:xfrm>
          <a:prstGeom prst="rect">
            <a:avLst/>
          </a:prstGeom>
          <a:noFill/>
          <a:extLst>
            <a:ext uri="{909E8E84-426E-40DD-AFC4-6F175D3DCCD1}">
              <a14:hiddenFill xmlns:a14="http://schemas.microsoft.com/office/drawing/2010/main">
                <a:solidFill>
                  <a:srgbClr val="FFFFFF"/>
                </a:solidFill>
              </a14:hiddenFill>
            </a:ext>
          </a:extLst>
        </p:spPr>
      </p:pic>
      <p:sp>
        <p:nvSpPr>
          <p:cNvPr id="39" name="CuadroTexto 38">
            <a:extLst>
              <a:ext uri="{FF2B5EF4-FFF2-40B4-BE49-F238E27FC236}">
                <a16:creationId xmlns:a16="http://schemas.microsoft.com/office/drawing/2014/main" id="{572C729A-9ECA-7648-B406-159004E53731}"/>
              </a:ext>
            </a:extLst>
          </p:cNvPr>
          <p:cNvSpPr txBox="1"/>
          <p:nvPr/>
        </p:nvSpPr>
        <p:spPr>
          <a:xfrm>
            <a:off x="7897244" y="2179989"/>
            <a:ext cx="3070609" cy="400110"/>
          </a:xfrm>
          <a:prstGeom prst="rect">
            <a:avLst/>
          </a:prstGeom>
          <a:solidFill>
            <a:schemeClr val="accent4">
              <a:lumMod val="20000"/>
              <a:lumOff val="80000"/>
            </a:schemeClr>
          </a:solidFill>
        </p:spPr>
        <p:txBody>
          <a:bodyPr wrap="square" rtlCol="0">
            <a:spAutoFit/>
          </a:bodyPr>
          <a:lstStyle/>
          <a:p>
            <a:r>
              <a:rPr lang="es-CO" sz="2000" dirty="0">
                <a:solidFill>
                  <a:schemeClr val="accent2"/>
                </a:solidFill>
              </a:rPr>
              <a:t>Secuencia de observaciones</a:t>
            </a:r>
          </a:p>
        </p:txBody>
      </p:sp>
      <p:sp>
        <p:nvSpPr>
          <p:cNvPr id="40" name="CuadroTexto 39">
            <a:extLst>
              <a:ext uri="{FF2B5EF4-FFF2-40B4-BE49-F238E27FC236}">
                <a16:creationId xmlns:a16="http://schemas.microsoft.com/office/drawing/2014/main" id="{F13C2F5E-C2C9-F64D-8049-7603099EDBEB}"/>
              </a:ext>
            </a:extLst>
          </p:cNvPr>
          <p:cNvSpPr txBox="1"/>
          <p:nvPr/>
        </p:nvSpPr>
        <p:spPr>
          <a:xfrm>
            <a:off x="7897244" y="4562931"/>
            <a:ext cx="2119115" cy="400110"/>
          </a:xfrm>
          <a:prstGeom prst="rect">
            <a:avLst/>
          </a:prstGeom>
          <a:solidFill>
            <a:schemeClr val="accent4">
              <a:lumMod val="20000"/>
              <a:lumOff val="80000"/>
            </a:schemeClr>
          </a:solidFill>
        </p:spPr>
        <p:txBody>
          <a:bodyPr wrap="square" rtlCol="0">
            <a:spAutoFit/>
          </a:bodyPr>
          <a:lstStyle/>
          <a:p>
            <a:r>
              <a:rPr lang="es-CO" sz="2000" dirty="0">
                <a:solidFill>
                  <a:schemeClr val="accent2"/>
                </a:solidFill>
              </a:rPr>
              <a:t>¿Estado del clima?</a:t>
            </a:r>
          </a:p>
        </p:txBody>
      </p:sp>
    </p:spTree>
    <p:extLst>
      <p:ext uri="{BB962C8B-B14F-4D97-AF65-F5344CB8AC3E}">
        <p14:creationId xmlns:p14="http://schemas.microsoft.com/office/powerpoint/2010/main" val="26223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5544515"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 - Ejemplo</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Modelo Oculto de </a:t>
            </a:r>
            <a:r>
              <a:rPr kumimoji="0" lang="es-ES" altLang="es-CO" sz="2200" b="0" dirty="0" err="1">
                <a:solidFill>
                  <a:schemeClr val="accent1">
                    <a:lumMod val="50000"/>
                  </a:schemeClr>
                </a:solidFill>
              </a:rPr>
              <a:t>Markov</a:t>
            </a:r>
            <a:endParaRPr kumimoji="0" lang="es-ES" altLang="es-CO" sz="2200" b="0" dirty="0">
              <a:solidFill>
                <a:schemeClr val="accent1">
                  <a:lumMod val="50000"/>
                </a:schemeClr>
              </a:solidFill>
            </a:endParaRPr>
          </a:p>
        </p:txBody>
      </p:sp>
      <p:grpSp>
        <p:nvGrpSpPr>
          <p:cNvPr id="41" name="54 Grupo">
            <a:extLst>
              <a:ext uri="{FF2B5EF4-FFF2-40B4-BE49-F238E27FC236}">
                <a16:creationId xmlns:a16="http://schemas.microsoft.com/office/drawing/2014/main" id="{FB775F41-76AA-FD43-806B-BA35E6F8E28D}"/>
              </a:ext>
            </a:extLst>
          </p:cNvPr>
          <p:cNvGrpSpPr/>
          <p:nvPr/>
        </p:nvGrpSpPr>
        <p:grpSpPr>
          <a:xfrm>
            <a:off x="3453085" y="3128168"/>
            <a:ext cx="5556803" cy="2949241"/>
            <a:chOff x="7741404" y="2263800"/>
            <a:chExt cx="5556803" cy="2949241"/>
          </a:xfrm>
        </p:grpSpPr>
        <p:pic>
          <p:nvPicPr>
            <p:cNvPr id="42" name="Picture 2">
              <a:extLst>
                <a:ext uri="{FF2B5EF4-FFF2-40B4-BE49-F238E27FC236}">
                  <a16:creationId xmlns:a16="http://schemas.microsoft.com/office/drawing/2014/main" id="{1E76576B-D2F9-C049-B114-A08697B104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352" y="2289572"/>
              <a:ext cx="1327302" cy="137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a:extLst>
                <a:ext uri="{FF2B5EF4-FFF2-40B4-BE49-F238E27FC236}">
                  <a16:creationId xmlns:a16="http://schemas.microsoft.com/office/drawing/2014/main" id="{76B5500D-DDF2-4B45-9ED8-A3FDF5036B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73273" y="2263800"/>
              <a:ext cx="1512168" cy="1315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descr="D:\Shared_raxonserver\workAndStudy\magister\subjects\Sistemas inteligentes (inteligent systems)\ExpoML\images\sad1.png">
              <a:extLst>
                <a:ext uri="{FF2B5EF4-FFF2-40B4-BE49-F238E27FC236}">
                  <a16:creationId xmlns:a16="http://schemas.microsoft.com/office/drawing/2014/main" id="{07BB0AA8-B0C8-704D-A17A-16B726A0FD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40908" y="4504715"/>
              <a:ext cx="550968" cy="55096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D:\Shared_raxonserver\workAndStudy\magister\subjects\Sistemas inteligentes (inteligent systems)\ExpoML\images\happy1.png">
              <a:extLst>
                <a:ext uri="{FF2B5EF4-FFF2-40B4-BE49-F238E27FC236}">
                  <a16:creationId xmlns:a16="http://schemas.microsoft.com/office/drawing/2014/main" id="{7A3D1187-C626-0C47-806C-117B9E1FD5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1404" y="4347357"/>
              <a:ext cx="860139" cy="86568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D:\Shared_raxonserver\workAndStudy\magister\subjects\Sistemas inteligentes (inteligent systems)\ExpoML\images\sad1.png">
              <a:extLst>
                <a:ext uri="{FF2B5EF4-FFF2-40B4-BE49-F238E27FC236}">
                  <a16:creationId xmlns:a16="http://schemas.microsoft.com/office/drawing/2014/main" id="{B0507DDF-0992-A64B-AD30-D90E355133F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57249" y="4258843"/>
              <a:ext cx="830228" cy="830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D:\Shared_raxonserver\workAndStudy\magister\subjects\Sistemas inteligentes (inteligent systems)\ExpoML\images\happy1.png">
              <a:extLst>
                <a:ext uri="{FF2B5EF4-FFF2-40B4-BE49-F238E27FC236}">
                  <a16:creationId xmlns:a16="http://schemas.microsoft.com/office/drawing/2014/main" id="{7AB04072-EC5A-CA4D-9AB0-8E20D0EE79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724794" y="4347357"/>
              <a:ext cx="504055" cy="507304"/>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18 Conector recto de flecha">
              <a:extLst>
                <a:ext uri="{FF2B5EF4-FFF2-40B4-BE49-F238E27FC236}">
                  <a16:creationId xmlns:a16="http://schemas.microsoft.com/office/drawing/2014/main" id="{ECDEE0DA-FF05-124F-B762-2481929F62D1}"/>
                </a:ext>
              </a:extLst>
            </p:cNvPr>
            <p:cNvCxnSpPr>
              <a:stCxn id="43" idx="2"/>
              <a:endCxn id="46" idx="0"/>
            </p:cNvCxnSpPr>
            <p:nvPr/>
          </p:nvCxnSpPr>
          <p:spPr bwMode="auto">
            <a:xfrm flipH="1">
              <a:off x="11872363" y="3579119"/>
              <a:ext cx="556994" cy="679724"/>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cxnSp>
          <p:nvCxnSpPr>
            <p:cNvPr id="49" name="19 Conector recto de flecha">
              <a:extLst>
                <a:ext uri="{FF2B5EF4-FFF2-40B4-BE49-F238E27FC236}">
                  <a16:creationId xmlns:a16="http://schemas.microsoft.com/office/drawing/2014/main" id="{7BD33CAA-1A6D-E242-B6AE-9689FF7C8D00}"/>
                </a:ext>
              </a:extLst>
            </p:cNvPr>
            <p:cNvCxnSpPr>
              <a:stCxn id="43" idx="2"/>
            </p:cNvCxnSpPr>
            <p:nvPr/>
          </p:nvCxnSpPr>
          <p:spPr bwMode="auto">
            <a:xfrm>
              <a:off x="12429357" y="3579119"/>
              <a:ext cx="468052" cy="677262"/>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cxnSp>
          <p:nvCxnSpPr>
            <p:cNvPr id="50" name="20 Conector recto de flecha">
              <a:extLst>
                <a:ext uri="{FF2B5EF4-FFF2-40B4-BE49-F238E27FC236}">
                  <a16:creationId xmlns:a16="http://schemas.microsoft.com/office/drawing/2014/main" id="{20C29D44-A9B2-5048-BF92-AFCA6C5A8711}"/>
                </a:ext>
              </a:extLst>
            </p:cNvPr>
            <p:cNvCxnSpPr>
              <a:stCxn id="42" idx="2"/>
              <a:endCxn id="45" idx="0"/>
            </p:cNvCxnSpPr>
            <p:nvPr/>
          </p:nvCxnSpPr>
          <p:spPr bwMode="auto">
            <a:xfrm flipH="1">
              <a:off x="8171474" y="3668689"/>
              <a:ext cx="502529" cy="678668"/>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cxnSp>
          <p:nvCxnSpPr>
            <p:cNvPr id="51" name="21 Conector recto de flecha">
              <a:extLst>
                <a:ext uri="{FF2B5EF4-FFF2-40B4-BE49-F238E27FC236}">
                  <a16:creationId xmlns:a16="http://schemas.microsoft.com/office/drawing/2014/main" id="{06131013-2E71-E048-9E17-28CF792CE6EF}"/>
                </a:ext>
              </a:extLst>
            </p:cNvPr>
            <p:cNvCxnSpPr/>
            <p:nvPr/>
          </p:nvCxnSpPr>
          <p:spPr bwMode="auto">
            <a:xfrm>
              <a:off x="8674003" y="3668689"/>
              <a:ext cx="416469" cy="678668"/>
            </a:xfrm>
            <a:prstGeom prst="straightConnector1">
              <a:avLst/>
            </a:prstGeom>
            <a:solidFill>
              <a:srgbClr val="3366CC">
                <a:alpha val="50000"/>
              </a:srgbClr>
            </a:solidFill>
            <a:ln w="9525" cap="flat" cmpd="sng" algn="ctr">
              <a:solidFill>
                <a:schemeClr val="tx1"/>
              </a:solidFill>
              <a:prstDash val="solid"/>
              <a:round/>
              <a:headEnd type="none" w="med" len="med"/>
              <a:tailEnd type="triangle" w="lg" len="lg"/>
            </a:ln>
            <a:effectLst/>
          </p:spPr>
        </p:cxnSp>
        <p:sp>
          <p:nvSpPr>
            <p:cNvPr id="52" name="Rectangle 2">
              <a:extLst>
                <a:ext uri="{FF2B5EF4-FFF2-40B4-BE49-F238E27FC236}">
                  <a16:creationId xmlns:a16="http://schemas.microsoft.com/office/drawing/2014/main" id="{7E979137-2A1B-A14F-8986-BBBFD1524090}"/>
                </a:ext>
              </a:extLst>
            </p:cNvPr>
            <p:cNvSpPr txBox="1">
              <a:spLocks noChangeArrowheads="1"/>
            </p:cNvSpPr>
            <p:nvPr/>
          </p:nvSpPr>
          <p:spPr bwMode="auto">
            <a:xfrm>
              <a:off x="7837586" y="3712001"/>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0,8</a:t>
              </a:r>
            </a:p>
          </p:txBody>
        </p:sp>
        <p:sp>
          <p:nvSpPr>
            <p:cNvPr id="53" name="Rectangle 2">
              <a:extLst>
                <a:ext uri="{FF2B5EF4-FFF2-40B4-BE49-F238E27FC236}">
                  <a16:creationId xmlns:a16="http://schemas.microsoft.com/office/drawing/2014/main" id="{00CD2498-BD42-6846-9B5D-71B98988272E}"/>
                </a:ext>
              </a:extLst>
            </p:cNvPr>
            <p:cNvSpPr txBox="1">
              <a:spLocks noChangeArrowheads="1"/>
            </p:cNvSpPr>
            <p:nvPr/>
          </p:nvSpPr>
          <p:spPr bwMode="auto">
            <a:xfrm>
              <a:off x="8920254" y="3699057"/>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0,2</a:t>
              </a:r>
            </a:p>
          </p:txBody>
        </p:sp>
        <p:sp>
          <p:nvSpPr>
            <p:cNvPr id="54" name="Rectangle 2">
              <a:extLst>
                <a:ext uri="{FF2B5EF4-FFF2-40B4-BE49-F238E27FC236}">
                  <a16:creationId xmlns:a16="http://schemas.microsoft.com/office/drawing/2014/main" id="{325DA702-6B7A-464E-85F2-A7AD3E5E2538}"/>
                </a:ext>
              </a:extLst>
            </p:cNvPr>
            <p:cNvSpPr txBox="1">
              <a:spLocks noChangeArrowheads="1"/>
            </p:cNvSpPr>
            <p:nvPr/>
          </p:nvSpPr>
          <p:spPr bwMode="auto">
            <a:xfrm>
              <a:off x="11604987" y="3691157"/>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0,6</a:t>
              </a:r>
            </a:p>
          </p:txBody>
        </p:sp>
        <p:sp>
          <p:nvSpPr>
            <p:cNvPr id="55" name="Rectangle 2">
              <a:extLst>
                <a:ext uri="{FF2B5EF4-FFF2-40B4-BE49-F238E27FC236}">
                  <a16:creationId xmlns:a16="http://schemas.microsoft.com/office/drawing/2014/main" id="{02E4D3D4-A2F4-164D-90B6-BF391B4E4C6E}"/>
                </a:ext>
              </a:extLst>
            </p:cNvPr>
            <p:cNvSpPr txBox="1">
              <a:spLocks noChangeArrowheads="1"/>
            </p:cNvSpPr>
            <p:nvPr/>
          </p:nvSpPr>
          <p:spPr bwMode="auto">
            <a:xfrm>
              <a:off x="12713055" y="3703613"/>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0,4</a:t>
              </a:r>
            </a:p>
          </p:txBody>
        </p:sp>
      </p:grpSp>
      <p:grpSp>
        <p:nvGrpSpPr>
          <p:cNvPr id="56" name="67 Grupo">
            <a:extLst>
              <a:ext uri="{FF2B5EF4-FFF2-40B4-BE49-F238E27FC236}">
                <a16:creationId xmlns:a16="http://schemas.microsoft.com/office/drawing/2014/main" id="{B4E160E6-6CA9-664F-8579-72CA7002FC56}"/>
              </a:ext>
            </a:extLst>
          </p:cNvPr>
          <p:cNvGrpSpPr/>
          <p:nvPr/>
        </p:nvGrpSpPr>
        <p:grpSpPr>
          <a:xfrm>
            <a:off x="4924510" y="2633895"/>
            <a:ext cx="2392157" cy="1209603"/>
            <a:chOff x="3221834" y="1718896"/>
            <a:chExt cx="2392157" cy="1209603"/>
          </a:xfrm>
        </p:grpSpPr>
        <p:sp>
          <p:nvSpPr>
            <p:cNvPr id="57" name="57 Arco">
              <a:extLst>
                <a:ext uri="{FF2B5EF4-FFF2-40B4-BE49-F238E27FC236}">
                  <a16:creationId xmlns:a16="http://schemas.microsoft.com/office/drawing/2014/main" id="{3A3260E6-8ABB-E74C-A15E-06CCCD8594C6}"/>
                </a:ext>
              </a:extLst>
            </p:cNvPr>
            <p:cNvSpPr/>
            <p:nvPr/>
          </p:nvSpPr>
          <p:spPr bwMode="auto">
            <a:xfrm rot="16200000">
              <a:off x="3978441" y="1292948"/>
              <a:ext cx="878944" cy="2392157"/>
            </a:xfrm>
            <a:prstGeom prst="arc">
              <a:avLst>
                <a:gd name="adj1" fmla="val 16864317"/>
                <a:gd name="adj2" fmla="val 4853696"/>
              </a:avLst>
            </a:prstGeom>
            <a:noFill/>
            <a:ln w="9525" cap="flat" cmpd="sng" algn="ctr">
              <a:solidFill>
                <a:schemeClr val="tx1"/>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58" name="Rectangle 2">
              <a:extLst>
                <a:ext uri="{FF2B5EF4-FFF2-40B4-BE49-F238E27FC236}">
                  <a16:creationId xmlns:a16="http://schemas.microsoft.com/office/drawing/2014/main" id="{0C931103-EF9E-4841-97BC-2A56EF5353C9}"/>
                </a:ext>
              </a:extLst>
            </p:cNvPr>
            <p:cNvSpPr txBox="1">
              <a:spLocks noChangeArrowheads="1"/>
            </p:cNvSpPr>
            <p:nvPr/>
          </p:nvSpPr>
          <p:spPr bwMode="auto">
            <a:xfrm>
              <a:off x="4139952" y="1718896"/>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0,2</a:t>
              </a:r>
            </a:p>
          </p:txBody>
        </p:sp>
      </p:grpSp>
      <p:grpSp>
        <p:nvGrpSpPr>
          <p:cNvPr id="59" name="69 Grupo">
            <a:extLst>
              <a:ext uri="{FF2B5EF4-FFF2-40B4-BE49-F238E27FC236}">
                <a16:creationId xmlns:a16="http://schemas.microsoft.com/office/drawing/2014/main" id="{77ADC37A-481D-A04B-89EF-D1E3312A5665}"/>
              </a:ext>
            </a:extLst>
          </p:cNvPr>
          <p:cNvGrpSpPr/>
          <p:nvPr/>
        </p:nvGrpSpPr>
        <p:grpSpPr>
          <a:xfrm>
            <a:off x="4992796" y="3785828"/>
            <a:ext cx="2392157" cy="950923"/>
            <a:chOff x="3290120" y="2870829"/>
            <a:chExt cx="2392157" cy="950923"/>
          </a:xfrm>
        </p:grpSpPr>
        <p:sp>
          <p:nvSpPr>
            <p:cNvPr id="60" name="58 Arco">
              <a:extLst>
                <a:ext uri="{FF2B5EF4-FFF2-40B4-BE49-F238E27FC236}">
                  <a16:creationId xmlns:a16="http://schemas.microsoft.com/office/drawing/2014/main" id="{911283AF-12A4-D245-9734-5186A4833370}"/>
                </a:ext>
              </a:extLst>
            </p:cNvPr>
            <p:cNvSpPr/>
            <p:nvPr/>
          </p:nvSpPr>
          <p:spPr bwMode="auto">
            <a:xfrm rot="5400000">
              <a:off x="4046727" y="2114222"/>
              <a:ext cx="878944" cy="2392157"/>
            </a:xfrm>
            <a:prstGeom prst="arc">
              <a:avLst>
                <a:gd name="adj1" fmla="val 16864317"/>
                <a:gd name="adj2" fmla="val 4853696"/>
              </a:avLst>
            </a:prstGeom>
            <a:noFill/>
            <a:ln w="9525" cap="flat" cmpd="sng" algn="ctr">
              <a:solidFill>
                <a:schemeClr val="tx1"/>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1" name="Rectangle 2">
              <a:extLst>
                <a:ext uri="{FF2B5EF4-FFF2-40B4-BE49-F238E27FC236}">
                  <a16:creationId xmlns:a16="http://schemas.microsoft.com/office/drawing/2014/main" id="{4EE42C83-5488-354D-AC25-7D0F35395AF3}"/>
                </a:ext>
              </a:extLst>
            </p:cNvPr>
            <p:cNvSpPr txBox="1">
              <a:spLocks noChangeArrowheads="1"/>
            </p:cNvSpPr>
            <p:nvPr/>
          </p:nvSpPr>
          <p:spPr bwMode="auto">
            <a:xfrm>
              <a:off x="4177472" y="3407792"/>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0,4</a:t>
              </a:r>
            </a:p>
          </p:txBody>
        </p:sp>
      </p:grpSp>
      <p:grpSp>
        <p:nvGrpSpPr>
          <p:cNvPr id="62" name="68 Grupo">
            <a:extLst>
              <a:ext uri="{FF2B5EF4-FFF2-40B4-BE49-F238E27FC236}">
                <a16:creationId xmlns:a16="http://schemas.microsoft.com/office/drawing/2014/main" id="{C0455032-7A3F-344C-99A4-08AB81B517EF}"/>
              </a:ext>
            </a:extLst>
          </p:cNvPr>
          <p:cNvGrpSpPr/>
          <p:nvPr/>
        </p:nvGrpSpPr>
        <p:grpSpPr>
          <a:xfrm>
            <a:off x="8578932" y="3263880"/>
            <a:ext cx="1584176" cy="961420"/>
            <a:chOff x="6876256" y="2348881"/>
            <a:chExt cx="1584176" cy="961420"/>
          </a:xfrm>
        </p:grpSpPr>
        <p:sp>
          <p:nvSpPr>
            <p:cNvPr id="63" name="60 Arco">
              <a:extLst>
                <a:ext uri="{FF2B5EF4-FFF2-40B4-BE49-F238E27FC236}">
                  <a16:creationId xmlns:a16="http://schemas.microsoft.com/office/drawing/2014/main" id="{2276DEFB-8668-2E48-8AD0-EB7F819C8624}"/>
                </a:ext>
              </a:extLst>
            </p:cNvPr>
            <p:cNvSpPr/>
            <p:nvPr/>
          </p:nvSpPr>
          <p:spPr bwMode="auto">
            <a:xfrm rot="10800000" flipH="1" flipV="1">
              <a:off x="6876256" y="2348881"/>
              <a:ext cx="1008112" cy="961420"/>
            </a:xfrm>
            <a:prstGeom prst="arc">
              <a:avLst>
                <a:gd name="adj1" fmla="val 16295706"/>
                <a:gd name="adj2" fmla="val 5309088"/>
              </a:avLst>
            </a:prstGeom>
            <a:noFill/>
            <a:ln w="9525" cap="flat" cmpd="sng" algn="ctr">
              <a:solidFill>
                <a:schemeClr val="tx1"/>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4" name="Rectangle 2">
              <a:extLst>
                <a:ext uri="{FF2B5EF4-FFF2-40B4-BE49-F238E27FC236}">
                  <a16:creationId xmlns:a16="http://schemas.microsoft.com/office/drawing/2014/main" id="{42BF6678-695B-C44A-9C66-9606407883E4}"/>
                </a:ext>
              </a:extLst>
            </p:cNvPr>
            <p:cNvSpPr txBox="1">
              <a:spLocks noChangeArrowheads="1"/>
            </p:cNvSpPr>
            <p:nvPr/>
          </p:nvSpPr>
          <p:spPr bwMode="auto">
            <a:xfrm>
              <a:off x="7875280" y="2663848"/>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0,6</a:t>
              </a:r>
            </a:p>
          </p:txBody>
        </p:sp>
      </p:grpSp>
      <p:grpSp>
        <p:nvGrpSpPr>
          <p:cNvPr id="65" name="66 Grupo">
            <a:extLst>
              <a:ext uri="{FF2B5EF4-FFF2-40B4-BE49-F238E27FC236}">
                <a16:creationId xmlns:a16="http://schemas.microsoft.com/office/drawing/2014/main" id="{CB6A01AC-B55A-1048-9B95-2692FA65A6A5}"/>
              </a:ext>
            </a:extLst>
          </p:cNvPr>
          <p:cNvGrpSpPr/>
          <p:nvPr/>
        </p:nvGrpSpPr>
        <p:grpSpPr>
          <a:xfrm>
            <a:off x="2602268" y="3300140"/>
            <a:ext cx="1681297" cy="977501"/>
            <a:chOff x="899592" y="2385141"/>
            <a:chExt cx="1681297" cy="977501"/>
          </a:xfrm>
        </p:grpSpPr>
        <p:sp>
          <p:nvSpPr>
            <p:cNvPr id="66" name="59 Arco">
              <a:extLst>
                <a:ext uri="{FF2B5EF4-FFF2-40B4-BE49-F238E27FC236}">
                  <a16:creationId xmlns:a16="http://schemas.microsoft.com/office/drawing/2014/main" id="{11446B37-9AED-7540-AC53-C5677551AC0A}"/>
                </a:ext>
              </a:extLst>
            </p:cNvPr>
            <p:cNvSpPr/>
            <p:nvPr/>
          </p:nvSpPr>
          <p:spPr bwMode="auto">
            <a:xfrm rot="10800000" flipV="1">
              <a:off x="1430287" y="2385141"/>
              <a:ext cx="1150602" cy="977501"/>
            </a:xfrm>
            <a:prstGeom prst="arc">
              <a:avLst>
                <a:gd name="adj1" fmla="val 16295706"/>
                <a:gd name="adj2" fmla="val 5309088"/>
              </a:avLst>
            </a:prstGeom>
            <a:noFill/>
            <a:ln w="9525" cap="flat" cmpd="sng" algn="ctr">
              <a:solidFill>
                <a:schemeClr val="tx1"/>
              </a:solidFill>
              <a:prstDash val="solid"/>
              <a:round/>
              <a:headEnd type="none" w="med" len="med"/>
              <a:tailEnd type="triangle" w="lg"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s-ES" sz="2400" b="1" i="0" u="none" strike="noStrike" cap="none" normalizeH="0" baseline="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67" name="Rectangle 2">
              <a:extLst>
                <a:ext uri="{FF2B5EF4-FFF2-40B4-BE49-F238E27FC236}">
                  <a16:creationId xmlns:a16="http://schemas.microsoft.com/office/drawing/2014/main" id="{EB19D131-9E10-BE44-931B-FF71737A0246}"/>
                </a:ext>
              </a:extLst>
            </p:cNvPr>
            <p:cNvSpPr txBox="1">
              <a:spLocks noChangeArrowheads="1"/>
            </p:cNvSpPr>
            <p:nvPr/>
          </p:nvSpPr>
          <p:spPr bwMode="auto">
            <a:xfrm>
              <a:off x="899592" y="2655000"/>
              <a:ext cx="585152" cy="4139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pPr algn="l" eaLnBrk="1" hangingPunct="1"/>
              <a:r>
                <a:rPr kumimoji="0" lang="es-CO" sz="1800" b="0" kern="0" dirty="0">
                  <a:solidFill>
                    <a:srgbClr val="F2584C"/>
                  </a:solidFill>
                </a:rPr>
                <a:t>0,8</a:t>
              </a:r>
            </a:p>
          </p:txBody>
        </p:sp>
      </p:grpSp>
      <p:sp>
        <p:nvSpPr>
          <p:cNvPr id="68" name="3 Título">
            <a:extLst>
              <a:ext uri="{FF2B5EF4-FFF2-40B4-BE49-F238E27FC236}">
                <a16:creationId xmlns:a16="http://schemas.microsoft.com/office/drawing/2014/main" id="{1587806D-F92E-2543-8435-3700C7775C21}"/>
              </a:ext>
            </a:extLst>
          </p:cNvPr>
          <p:cNvSpPr txBox="1">
            <a:spLocks/>
          </p:cNvSpPr>
          <p:nvPr/>
        </p:nvSpPr>
        <p:spPr bwMode="auto">
          <a:xfrm>
            <a:off x="4859159" y="6108567"/>
            <a:ext cx="2613397" cy="31025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r>
              <a:rPr lang="es-ES" sz="2000" dirty="0">
                <a:solidFill>
                  <a:schemeClr val="tx1"/>
                </a:solidFill>
              </a:rPr>
              <a:t>Observaciones</a:t>
            </a:r>
          </a:p>
        </p:txBody>
      </p:sp>
      <p:sp>
        <p:nvSpPr>
          <p:cNvPr id="69" name="3 Título">
            <a:extLst>
              <a:ext uri="{FF2B5EF4-FFF2-40B4-BE49-F238E27FC236}">
                <a16:creationId xmlns:a16="http://schemas.microsoft.com/office/drawing/2014/main" id="{C47657A9-9D93-BE4A-9076-A2AB93097040}"/>
              </a:ext>
            </a:extLst>
          </p:cNvPr>
          <p:cNvSpPr txBox="1">
            <a:spLocks/>
          </p:cNvSpPr>
          <p:nvPr/>
        </p:nvSpPr>
        <p:spPr bwMode="auto">
          <a:xfrm>
            <a:off x="4866245" y="3673333"/>
            <a:ext cx="2613397" cy="31025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Rounded MT Bold" pitchFamily="34" charset="0"/>
              </a:defRPr>
            </a:lvl2pPr>
            <a:lvl3pPr algn="ctr" rtl="0" eaLnBrk="0" fontAlgn="base" hangingPunct="0">
              <a:spcBef>
                <a:spcPct val="0"/>
              </a:spcBef>
              <a:spcAft>
                <a:spcPct val="0"/>
              </a:spcAft>
              <a:defRPr sz="4400">
                <a:solidFill>
                  <a:schemeClr val="tx2"/>
                </a:solidFill>
                <a:latin typeface="Arial Rounded MT Bold" pitchFamily="34" charset="0"/>
              </a:defRPr>
            </a:lvl3pPr>
            <a:lvl4pPr algn="ctr" rtl="0" eaLnBrk="0" fontAlgn="base" hangingPunct="0">
              <a:spcBef>
                <a:spcPct val="0"/>
              </a:spcBef>
              <a:spcAft>
                <a:spcPct val="0"/>
              </a:spcAft>
              <a:defRPr sz="4400">
                <a:solidFill>
                  <a:schemeClr val="tx2"/>
                </a:solidFill>
                <a:latin typeface="Arial Rounded MT Bold" pitchFamily="34" charset="0"/>
              </a:defRPr>
            </a:lvl4pPr>
            <a:lvl5pPr algn="ctr" rtl="0" eaLnBrk="0" fontAlgn="base" hangingPunct="0">
              <a:spcBef>
                <a:spcPct val="0"/>
              </a:spcBef>
              <a:spcAft>
                <a:spcPct val="0"/>
              </a:spcAft>
              <a:defRPr sz="4400">
                <a:solidFill>
                  <a:schemeClr val="tx2"/>
                </a:solidFill>
                <a:latin typeface="Arial Rounded MT Bold" pitchFamily="34" charset="0"/>
              </a:defRPr>
            </a:lvl5pPr>
            <a:lvl6pPr marL="457200" algn="ctr" rtl="0" fontAlgn="base">
              <a:spcBef>
                <a:spcPct val="0"/>
              </a:spcBef>
              <a:spcAft>
                <a:spcPct val="0"/>
              </a:spcAft>
              <a:defRPr sz="4400">
                <a:solidFill>
                  <a:schemeClr val="tx2"/>
                </a:solidFill>
                <a:latin typeface="Arial Rounded MT Bold" pitchFamily="34" charset="0"/>
              </a:defRPr>
            </a:lvl6pPr>
            <a:lvl7pPr marL="914400" algn="ctr" rtl="0" fontAlgn="base">
              <a:spcBef>
                <a:spcPct val="0"/>
              </a:spcBef>
              <a:spcAft>
                <a:spcPct val="0"/>
              </a:spcAft>
              <a:defRPr sz="4400">
                <a:solidFill>
                  <a:schemeClr val="tx2"/>
                </a:solidFill>
                <a:latin typeface="Arial Rounded MT Bold" pitchFamily="34" charset="0"/>
              </a:defRPr>
            </a:lvl7pPr>
            <a:lvl8pPr marL="1371600" algn="ctr" rtl="0" fontAlgn="base">
              <a:spcBef>
                <a:spcPct val="0"/>
              </a:spcBef>
              <a:spcAft>
                <a:spcPct val="0"/>
              </a:spcAft>
              <a:defRPr sz="4400">
                <a:solidFill>
                  <a:schemeClr val="tx2"/>
                </a:solidFill>
                <a:latin typeface="Arial Rounded MT Bold" pitchFamily="34" charset="0"/>
              </a:defRPr>
            </a:lvl8pPr>
            <a:lvl9pPr marL="1828800" algn="ctr" rtl="0" fontAlgn="base">
              <a:spcBef>
                <a:spcPct val="0"/>
              </a:spcBef>
              <a:spcAft>
                <a:spcPct val="0"/>
              </a:spcAft>
              <a:defRPr sz="4400">
                <a:solidFill>
                  <a:schemeClr val="tx2"/>
                </a:solidFill>
                <a:latin typeface="Arial Rounded MT Bold" pitchFamily="34" charset="0"/>
              </a:defRPr>
            </a:lvl9pPr>
          </a:lstStyle>
          <a:p>
            <a:r>
              <a:rPr lang="es-ES" sz="2000" dirty="0">
                <a:solidFill>
                  <a:schemeClr val="tx1"/>
                </a:solidFill>
              </a:rPr>
              <a:t>Oculto</a:t>
            </a:r>
          </a:p>
        </p:txBody>
      </p:sp>
    </p:spTree>
    <p:extLst>
      <p:ext uri="{BB962C8B-B14F-4D97-AF65-F5344CB8AC3E}">
        <p14:creationId xmlns:p14="http://schemas.microsoft.com/office/powerpoint/2010/main" val="387414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6164625"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rPr>
              <a:t>Tareas de inferencia:</a:t>
            </a: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Filtrado</a:t>
            </a:r>
            <a:r>
              <a:rPr kumimoji="0" lang="es-ES" altLang="es-CO" sz="2200" b="0" dirty="0">
                <a:solidFill>
                  <a:schemeClr val="accent1">
                    <a:lumMod val="50000"/>
                  </a:schemeClr>
                </a:solidFill>
              </a:rPr>
              <a:t>: estimación del estado.</a:t>
            </a:r>
            <a:br>
              <a:rPr kumimoji="0" lang="es-ES" altLang="es-CO" sz="2200" b="0" dirty="0">
                <a:solidFill>
                  <a:schemeClr val="accent1">
                    <a:lumMod val="50000"/>
                  </a:schemeClr>
                </a:solidFill>
              </a:rPr>
            </a:br>
            <a:r>
              <a:rPr kumimoji="0" lang="es-ES" altLang="es-CO" sz="2200" b="0" dirty="0">
                <a:solidFill>
                  <a:schemeClr val="accent1">
                    <a:lumMod val="50000"/>
                  </a:schemeClr>
                </a:solidFill>
              </a:rPr>
              <a:t>Dadas las observaciones desde el inicio hasta ahora, calcular la distribución de probabilidad para el estado actual </a:t>
            </a:r>
            <a:r>
              <a:rPr kumimoji="0" lang="es-ES" altLang="es-CO" sz="2200" dirty="0">
                <a:solidFill>
                  <a:schemeClr val="accent1">
                    <a:lumMod val="50000"/>
                  </a:schemeClr>
                </a:solidFill>
              </a:rPr>
              <a:t>P</a:t>
            </a:r>
            <a:r>
              <a:rPr kumimoji="0" lang="es-ES" altLang="es-CO" sz="2200" b="0" dirty="0">
                <a:solidFill>
                  <a:schemeClr val="accent1">
                    <a:lumMod val="50000"/>
                  </a:schemeClr>
                </a:solidFill>
              </a:rPr>
              <a:t>(</a:t>
            </a:r>
            <a:r>
              <a:rPr kumimoji="0" lang="es-ES" altLang="es-CO" sz="2200" dirty="0" err="1">
                <a:solidFill>
                  <a:schemeClr val="accent1">
                    <a:lumMod val="50000"/>
                  </a:schemeClr>
                </a:solidFill>
              </a:rPr>
              <a:t>X</a:t>
            </a:r>
            <a:r>
              <a:rPr kumimoji="0" lang="es-ES" altLang="es-CO" sz="2200" b="0" i="1" baseline="-25000" dirty="0" err="1">
                <a:solidFill>
                  <a:schemeClr val="accent1">
                    <a:lumMod val="50000"/>
                  </a:schemeClr>
                </a:solidFill>
              </a:rPr>
              <a:t>t</a:t>
            </a:r>
            <a:r>
              <a:rPr kumimoji="0" lang="es-ES" altLang="es-CO" sz="2200" b="0" dirty="0">
                <a:solidFill>
                  <a:schemeClr val="accent1">
                    <a:lumMod val="50000"/>
                  </a:schemeClr>
                </a:solidFill>
              </a:rPr>
              <a:t> | </a:t>
            </a:r>
            <a:r>
              <a:rPr kumimoji="0" lang="es-ES" altLang="es-CO" sz="2200" dirty="0">
                <a:solidFill>
                  <a:schemeClr val="accent1">
                    <a:lumMod val="50000"/>
                  </a:schemeClr>
                </a:solidFill>
              </a:rPr>
              <a:t>e</a:t>
            </a:r>
            <a:r>
              <a:rPr kumimoji="0" lang="es-ES" altLang="es-CO" sz="2200" b="0" i="1" baseline="-25000" dirty="0">
                <a:solidFill>
                  <a:schemeClr val="accent1">
                    <a:lumMod val="50000"/>
                  </a:schemeClr>
                </a:solidFill>
              </a:rPr>
              <a:t>1:t</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2"/>
                </a:solidFill>
              </a:rPr>
              <a:t>Probabilidad de lluvia hoy, dadas las sombrillas traídas.</a:t>
            </a: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Predicción</a:t>
            </a:r>
            <a:r>
              <a:rPr kumimoji="0" lang="es-ES" altLang="es-CO" sz="2200" b="0" dirty="0">
                <a:solidFill>
                  <a:schemeClr val="accent1">
                    <a:lumMod val="50000"/>
                  </a:schemeClr>
                </a:solidFill>
              </a:rPr>
              <a:t>: </a:t>
            </a:r>
            <a:br>
              <a:rPr kumimoji="0" lang="es-ES" altLang="es-CO" sz="2200" b="0" dirty="0">
                <a:solidFill>
                  <a:schemeClr val="accent1">
                    <a:lumMod val="50000"/>
                  </a:schemeClr>
                </a:solidFill>
              </a:rPr>
            </a:br>
            <a:r>
              <a:rPr kumimoji="0" lang="es-ES" altLang="es-CO" sz="2200" b="0" dirty="0">
                <a:solidFill>
                  <a:schemeClr val="accent1">
                    <a:lumMod val="50000"/>
                  </a:schemeClr>
                </a:solidFill>
              </a:rPr>
              <a:t>Dadas las observaciones desde el inicio hasta ahora, calcular la distribución de probabilidad para un estado futuro </a:t>
            </a:r>
            <a:r>
              <a:rPr kumimoji="0" lang="es-ES" altLang="es-CO" sz="2200" dirty="0">
                <a:solidFill>
                  <a:schemeClr val="accent1">
                    <a:lumMod val="50000"/>
                  </a:schemeClr>
                </a:solidFill>
              </a:rPr>
              <a:t>P</a:t>
            </a:r>
            <a:r>
              <a:rPr kumimoji="0" lang="es-ES" altLang="es-CO" sz="2200" b="0" dirty="0">
                <a:solidFill>
                  <a:schemeClr val="accent1">
                    <a:lumMod val="50000"/>
                  </a:schemeClr>
                </a:solidFill>
              </a:rPr>
              <a:t>(</a:t>
            </a:r>
            <a:r>
              <a:rPr kumimoji="0" lang="es-ES" altLang="es-CO" sz="2200" dirty="0" err="1">
                <a:solidFill>
                  <a:schemeClr val="accent1">
                    <a:lumMod val="50000"/>
                  </a:schemeClr>
                </a:solidFill>
              </a:rPr>
              <a:t>X</a:t>
            </a:r>
            <a:r>
              <a:rPr kumimoji="0" lang="es-ES" altLang="es-CO" sz="2200" b="0" i="1" baseline="-25000" dirty="0" err="1">
                <a:solidFill>
                  <a:schemeClr val="accent1">
                    <a:lumMod val="50000"/>
                  </a:schemeClr>
                </a:solidFill>
              </a:rPr>
              <a:t>t+k</a:t>
            </a:r>
            <a:r>
              <a:rPr kumimoji="0" lang="es-ES" altLang="es-CO" sz="2200" b="0" dirty="0">
                <a:solidFill>
                  <a:schemeClr val="accent1">
                    <a:lumMod val="50000"/>
                  </a:schemeClr>
                </a:solidFill>
              </a:rPr>
              <a:t> | </a:t>
            </a:r>
            <a:r>
              <a:rPr kumimoji="0" lang="es-ES" altLang="es-CO" sz="2200" dirty="0">
                <a:solidFill>
                  <a:schemeClr val="accent1">
                    <a:lumMod val="50000"/>
                  </a:schemeClr>
                </a:solidFill>
              </a:rPr>
              <a:t>e</a:t>
            </a:r>
            <a:r>
              <a:rPr kumimoji="0" lang="es-ES" altLang="es-CO" sz="2200" b="0" i="1" baseline="-25000" dirty="0">
                <a:solidFill>
                  <a:schemeClr val="accent1">
                    <a:lumMod val="50000"/>
                  </a:schemeClr>
                </a:solidFill>
              </a:rPr>
              <a:t>1:t</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2"/>
                </a:solidFill>
              </a:rPr>
              <a:t>Probabilidad de lluvia en 3 días, dadas las sombrillas traídas.</a:t>
            </a:r>
          </a:p>
        </p:txBody>
      </p:sp>
      <p:sp>
        <p:nvSpPr>
          <p:cNvPr id="3" name="Rectángulo 2">
            <a:extLst>
              <a:ext uri="{FF2B5EF4-FFF2-40B4-BE49-F238E27FC236}">
                <a16:creationId xmlns:a16="http://schemas.microsoft.com/office/drawing/2014/main" id="{F09BD41D-E2FB-4246-B260-4D12707536AA}"/>
              </a:ext>
            </a:extLst>
          </p:cNvPr>
          <p:cNvSpPr/>
          <p:nvPr/>
        </p:nvSpPr>
        <p:spPr>
          <a:xfrm>
            <a:off x="5894921" y="6519446"/>
            <a:ext cx="6306207" cy="338554"/>
          </a:xfrm>
          <a:prstGeom prst="rect">
            <a:avLst/>
          </a:prstGeom>
        </p:spPr>
        <p:txBody>
          <a:bodyPr wrap="square">
            <a:spAutoFit/>
          </a:bodyPr>
          <a:lstStyle/>
          <a:p>
            <a:r>
              <a:rPr lang="es-CO" sz="1600" dirty="0">
                <a:solidFill>
                  <a:schemeClr val="bg1">
                    <a:lumMod val="75000"/>
                  </a:schemeClr>
                </a:solidFill>
              </a:rPr>
              <a:t>http://www.davidsbatista.net/blog/2017/11/11/HHM_and_Naive_Bayes/</a:t>
            </a:r>
          </a:p>
        </p:txBody>
      </p:sp>
      <p:pic>
        <p:nvPicPr>
          <p:cNvPr id="9" name="Imagen 8" descr="Diagrama&#10;&#10;Descripción generada automáticamente">
            <a:extLst>
              <a:ext uri="{FF2B5EF4-FFF2-40B4-BE49-F238E27FC236}">
                <a16:creationId xmlns:a16="http://schemas.microsoft.com/office/drawing/2014/main" id="{09F0BC84-5214-B24D-9070-0E9A62D7F041}"/>
              </a:ext>
            </a:extLst>
          </p:cNvPr>
          <p:cNvPicPr>
            <a:picLocks noChangeAspect="1"/>
          </p:cNvPicPr>
          <p:nvPr/>
        </p:nvPicPr>
        <p:blipFill>
          <a:blip r:embed="rId3"/>
          <a:stretch>
            <a:fillRect/>
          </a:stretch>
        </p:blipFill>
        <p:spPr>
          <a:xfrm>
            <a:off x="7617480" y="2921876"/>
            <a:ext cx="4502176" cy="1776249"/>
          </a:xfrm>
          <a:prstGeom prst="rect">
            <a:avLst/>
          </a:prstGeom>
        </p:spPr>
      </p:pic>
    </p:spTree>
    <p:extLst>
      <p:ext uri="{BB962C8B-B14F-4D97-AF65-F5344CB8AC3E}">
        <p14:creationId xmlns:p14="http://schemas.microsoft.com/office/powerpoint/2010/main" val="22572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6059522"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rPr>
                  <a:t>Tareas de inferencia:</a:t>
                </a: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Suavizado</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1">
                        <a:lumMod val="50000"/>
                      </a:schemeClr>
                    </a:solidFill>
                  </a:rPr>
                  <a:t>Dadas las observaciones desde el inicio hasta ahora, calcular la distribución de probabilidad para un estado anterior </a:t>
                </a:r>
                <a:r>
                  <a:rPr kumimoji="0" lang="es-ES" altLang="es-CO" sz="2200" dirty="0">
                    <a:solidFill>
                      <a:schemeClr val="accent1">
                        <a:lumMod val="50000"/>
                      </a:schemeClr>
                    </a:solidFill>
                  </a:rPr>
                  <a:t>P</a:t>
                </a:r>
                <a:r>
                  <a:rPr kumimoji="0" lang="es-ES" altLang="es-CO" sz="2200" b="0" dirty="0">
                    <a:solidFill>
                      <a:schemeClr val="accent1">
                        <a:lumMod val="50000"/>
                      </a:schemeClr>
                    </a:solidFill>
                  </a:rPr>
                  <a:t>(</a:t>
                </a:r>
                <a:r>
                  <a:rPr kumimoji="0" lang="es-ES" altLang="es-CO" sz="2200" dirty="0" err="1">
                    <a:solidFill>
                      <a:schemeClr val="accent1">
                        <a:lumMod val="50000"/>
                      </a:schemeClr>
                    </a:solidFill>
                  </a:rPr>
                  <a:t>X</a:t>
                </a:r>
                <a:r>
                  <a:rPr kumimoji="0" lang="es-ES" altLang="es-CO" sz="2200" b="0" i="1" baseline="-25000" dirty="0" err="1">
                    <a:solidFill>
                      <a:schemeClr val="accent1">
                        <a:lumMod val="50000"/>
                      </a:schemeClr>
                    </a:solidFill>
                  </a:rPr>
                  <a:t>k</a:t>
                </a:r>
                <a:r>
                  <a:rPr kumimoji="0" lang="es-ES" altLang="es-CO" sz="2200" b="0" dirty="0">
                    <a:solidFill>
                      <a:schemeClr val="accent1">
                        <a:lumMod val="50000"/>
                      </a:schemeClr>
                    </a:solidFill>
                  </a:rPr>
                  <a:t> | </a:t>
                </a:r>
                <a:r>
                  <a:rPr kumimoji="0" lang="es-ES" altLang="es-CO" sz="2200" dirty="0">
                    <a:solidFill>
                      <a:schemeClr val="accent1">
                        <a:lumMod val="50000"/>
                      </a:schemeClr>
                    </a:solidFill>
                  </a:rPr>
                  <a:t>e</a:t>
                </a:r>
                <a:r>
                  <a:rPr kumimoji="0" lang="es-ES" altLang="es-CO" sz="2200" b="0" i="1" baseline="-25000" dirty="0">
                    <a:solidFill>
                      <a:schemeClr val="accent1">
                        <a:lumMod val="50000"/>
                      </a:schemeClr>
                    </a:solidFill>
                  </a:rPr>
                  <a:t>1:t</a:t>
                </a:r>
                <a:r>
                  <a:rPr kumimoji="0" lang="es-ES" altLang="es-CO" sz="2200" b="0" dirty="0">
                    <a:solidFill>
                      <a:schemeClr val="accent1">
                        <a:lumMod val="50000"/>
                      </a:schemeClr>
                    </a:solidFill>
                  </a:rPr>
                  <a:t>) con 0 &lt;= </a:t>
                </a:r>
                <a:r>
                  <a:rPr kumimoji="0" lang="es-ES" altLang="es-CO" sz="2200" b="0" i="1" dirty="0">
                    <a:solidFill>
                      <a:schemeClr val="accent1">
                        <a:lumMod val="50000"/>
                      </a:schemeClr>
                    </a:solidFill>
                  </a:rPr>
                  <a:t>k</a:t>
                </a:r>
                <a:r>
                  <a:rPr kumimoji="0" lang="es-ES" altLang="es-CO" sz="2200" b="0" dirty="0">
                    <a:solidFill>
                      <a:schemeClr val="accent1">
                        <a:lumMod val="50000"/>
                      </a:schemeClr>
                    </a:solidFill>
                  </a:rPr>
                  <a:t> &lt; </a:t>
                </a:r>
                <a:r>
                  <a:rPr kumimoji="0" lang="es-ES" altLang="es-CO" sz="2200" b="0" i="1" dirty="0">
                    <a:solidFill>
                      <a:schemeClr val="accent1">
                        <a:lumMod val="50000"/>
                      </a:schemeClr>
                    </a:solidFill>
                  </a:rPr>
                  <a:t>t</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2"/>
                    </a:solidFill>
                  </a:rPr>
                  <a:t>Probabilidad de lluvia hace 2 días, dadas las sombrillas traídas.</a:t>
                </a: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Explicación más probable</a:t>
                </a:r>
                <a:r>
                  <a:rPr kumimoji="0" lang="es-ES" altLang="es-CO" sz="2200" b="0" dirty="0">
                    <a:solidFill>
                      <a:schemeClr val="accent1">
                        <a:lumMod val="50000"/>
                      </a:schemeClr>
                    </a:solidFill>
                  </a:rPr>
                  <a:t>: </a:t>
                </a:r>
                <a:br>
                  <a:rPr kumimoji="0" lang="es-ES" altLang="es-CO" sz="2200" b="0" dirty="0">
                    <a:solidFill>
                      <a:schemeClr val="accent1">
                        <a:lumMod val="50000"/>
                      </a:schemeClr>
                    </a:solidFill>
                  </a:rPr>
                </a:br>
                <a:r>
                  <a:rPr kumimoji="0" lang="es-ES" altLang="es-CO" sz="2200" b="0" dirty="0">
                    <a:solidFill>
                      <a:schemeClr val="accent1">
                        <a:lumMod val="50000"/>
                      </a:schemeClr>
                    </a:solidFill>
                  </a:rPr>
                  <a:t>Dadas las observaciones desde el inicio hasta ahora, calcular la secuencia de eventos más probable.</a:t>
                </a:r>
                <a:br>
                  <a:rPr kumimoji="0" lang="es-ES" altLang="es-CO" sz="2200" b="0" dirty="0">
                    <a:solidFill>
                      <a:schemeClr val="accent1">
                        <a:lumMod val="50000"/>
                      </a:schemeClr>
                    </a:solidFill>
                  </a:rPr>
                </a:br>
                <a14:m>
                  <m:oMath xmlns:m="http://schemas.openxmlformats.org/officeDocument/2006/math">
                    <m:func>
                      <m:funcPr>
                        <m:ctrlPr>
                          <a:rPr kumimoji="0" lang="es-ES" altLang="es-CO" sz="2200" b="0" i="1" smtClean="0">
                            <a:solidFill>
                              <a:schemeClr val="accent1">
                                <a:lumMod val="50000"/>
                              </a:schemeClr>
                            </a:solidFill>
                            <a:latin typeface="Cambria Math" panose="02040503050406030204" pitchFamily="18" charset="0"/>
                          </a:rPr>
                        </m:ctrlPr>
                      </m:funcPr>
                      <m:fName>
                        <m:limLow>
                          <m:limLowPr>
                            <m:ctrlPr>
                              <a:rPr kumimoji="0" lang="es-ES" altLang="es-CO" sz="2200" b="0" i="1" smtClean="0">
                                <a:solidFill>
                                  <a:schemeClr val="accent1">
                                    <a:lumMod val="50000"/>
                                  </a:schemeClr>
                                </a:solidFill>
                                <a:latin typeface="Cambria Math" panose="02040503050406030204" pitchFamily="18" charset="0"/>
                              </a:rPr>
                            </m:ctrlPr>
                          </m:limLowPr>
                          <m:e>
                            <m:r>
                              <m:rPr>
                                <m:sty m:val="p"/>
                              </m:rPr>
                              <a:rPr kumimoji="0" lang="es-ES" altLang="es-CO" sz="2200" b="0" i="0" smtClean="0">
                                <a:solidFill>
                                  <a:schemeClr val="accent1">
                                    <a:lumMod val="50000"/>
                                  </a:schemeClr>
                                </a:solidFill>
                                <a:latin typeface="Cambria Math" panose="02040503050406030204" pitchFamily="18" charset="0"/>
                              </a:rPr>
                              <m:t>argmax</m:t>
                            </m:r>
                          </m:e>
                          <m:lim>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1:</m:t>
                                </m:r>
                                <m:r>
                                  <a:rPr kumimoji="0" lang="es-ES" altLang="es-CO" sz="2200" b="0" i="1" smtClean="0">
                                    <a:solidFill>
                                      <a:schemeClr val="accent1">
                                        <a:lumMod val="50000"/>
                                      </a:schemeClr>
                                    </a:solidFill>
                                    <a:latin typeface="Cambria Math" panose="02040503050406030204" pitchFamily="18" charset="0"/>
                                  </a:rPr>
                                  <m:t>𝑡</m:t>
                                </m:r>
                              </m:sub>
                            </m:sSub>
                          </m:lim>
                        </m:limLow>
                      </m:fName>
                      <m:e>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𝑥</m:t>
                            </m:r>
                          </m:e>
                          <m:sub>
                            <m:r>
                              <a:rPr kumimoji="0" lang="es-ES" altLang="es-CO" sz="2200" b="0" i="1" smtClean="0">
                                <a:solidFill>
                                  <a:schemeClr val="accent1">
                                    <a:lumMod val="50000"/>
                                  </a:schemeClr>
                                </a:solidFill>
                                <a:latin typeface="Cambria Math" panose="02040503050406030204" pitchFamily="18" charset="0"/>
                              </a:rPr>
                              <m:t>1:</m:t>
                            </m:r>
                            <m:r>
                              <a:rPr kumimoji="0" lang="es-ES" altLang="es-CO" sz="2200" b="0" i="1" smtClean="0">
                                <a:solidFill>
                                  <a:schemeClr val="accent1">
                                    <a:lumMod val="50000"/>
                                  </a:schemeClr>
                                </a:solidFill>
                                <a:latin typeface="Cambria Math" panose="02040503050406030204" pitchFamily="18" charset="0"/>
                              </a:rPr>
                              <m:t>𝑡</m:t>
                            </m:r>
                          </m:sub>
                        </m:sSub>
                        <m:r>
                          <a:rPr kumimoji="0" lang="es-ES" altLang="es-CO" sz="2200" b="0" i="1" smtClean="0">
                            <a:solidFill>
                              <a:schemeClr val="accent1">
                                <a:lumMod val="50000"/>
                              </a:schemeClr>
                            </a:solidFill>
                            <a:latin typeface="Cambria Math" panose="02040503050406030204" pitchFamily="18" charset="0"/>
                          </a:rPr>
                          <m:t>|</m:t>
                        </m:r>
                        <m:sSub>
                          <m:sSubPr>
                            <m:ctrlPr>
                              <a:rPr kumimoji="0" lang="es-ES" altLang="es-CO" sz="2200" b="0" i="1" smtClean="0">
                                <a:solidFill>
                                  <a:schemeClr val="accent1">
                                    <a:lumMod val="50000"/>
                                  </a:schemeClr>
                                </a:solidFill>
                                <a:latin typeface="Cambria Math" panose="02040503050406030204" pitchFamily="18" charset="0"/>
                              </a:rPr>
                            </m:ctrlPr>
                          </m:sSubPr>
                          <m:e>
                            <m:r>
                              <a:rPr kumimoji="0" lang="es-ES" altLang="es-CO" sz="2200" b="0" i="1" smtClean="0">
                                <a:solidFill>
                                  <a:schemeClr val="accent1">
                                    <a:lumMod val="50000"/>
                                  </a:schemeClr>
                                </a:solidFill>
                                <a:latin typeface="Cambria Math" panose="02040503050406030204" pitchFamily="18" charset="0"/>
                              </a:rPr>
                              <m:t>𝑒</m:t>
                            </m:r>
                          </m:e>
                          <m:sub>
                            <m:r>
                              <a:rPr kumimoji="0" lang="es-ES" altLang="es-CO" sz="2200" b="0" i="1" smtClean="0">
                                <a:solidFill>
                                  <a:schemeClr val="accent1">
                                    <a:lumMod val="50000"/>
                                  </a:schemeClr>
                                </a:solidFill>
                                <a:latin typeface="Cambria Math" panose="02040503050406030204" pitchFamily="18" charset="0"/>
                              </a:rPr>
                              <m:t>1:</m:t>
                            </m:r>
                            <m:r>
                              <a:rPr kumimoji="0" lang="es-ES" altLang="es-CO" sz="2200" b="0" i="1" smtClean="0">
                                <a:solidFill>
                                  <a:schemeClr val="accent1">
                                    <a:lumMod val="50000"/>
                                  </a:schemeClr>
                                </a:solidFill>
                                <a:latin typeface="Cambria Math" panose="02040503050406030204" pitchFamily="18" charset="0"/>
                              </a:rPr>
                              <m:t>𝑡</m:t>
                            </m:r>
                          </m:sub>
                        </m:sSub>
                        <m:r>
                          <a:rPr kumimoji="0" lang="es-ES" altLang="es-CO" sz="2200" b="0" i="1" smtClean="0">
                            <a:solidFill>
                              <a:schemeClr val="accent1">
                                <a:lumMod val="50000"/>
                              </a:schemeClr>
                            </a:solidFill>
                            <a:latin typeface="Cambria Math" panose="02040503050406030204" pitchFamily="18" charset="0"/>
                          </a:rPr>
                          <m:t>)</m:t>
                        </m:r>
                      </m:e>
                    </m:func>
                  </m:oMath>
                </a14:m>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6059522" cy="1991411"/>
              </a:xfrm>
              <a:prstGeom prst="rect">
                <a:avLst/>
              </a:prstGeom>
              <a:blipFill>
                <a:blip r:embed="rId3"/>
                <a:stretch>
                  <a:fillRect l="-1674" t="-2532" r="-1046" b="-1449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
        <p:nvSpPr>
          <p:cNvPr id="3" name="Rectángulo 2">
            <a:extLst>
              <a:ext uri="{FF2B5EF4-FFF2-40B4-BE49-F238E27FC236}">
                <a16:creationId xmlns:a16="http://schemas.microsoft.com/office/drawing/2014/main" id="{F09BD41D-E2FB-4246-B260-4D12707536AA}"/>
              </a:ext>
            </a:extLst>
          </p:cNvPr>
          <p:cNvSpPr/>
          <p:nvPr/>
        </p:nvSpPr>
        <p:spPr>
          <a:xfrm>
            <a:off x="5894921" y="6519446"/>
            <a:ext cx="6306207" cy="338554"/>
          </a:xfrm>
          <a:prstGeom prst="rect">
            <a:avLst/>
          </a:prstGeom>
        </p:spPr>
        <p:txBody>
          <a:bodyPr wrap="square">
            <a:spAutoFit/>
          </a:bodyPr>
          <a:lstStyle/>
          <a:p>
            <a:r>
              <a:rPr lang="es-CO" sz="1600" dirty="0">
                <a:solidFill>
                  <a:schemeClr val="bg1">
                    <a:lumMod val="75000"/>
                  </a:schemeClr>
                </a:solidFill>
              </a:rPr>
              <a:t>http://www.davidsbatista.net/blog/2017/11/11/HHM_and_Naive_Bayes/</a:t>
            </a:r>
          </a:p>
        </p:txBody>
      </p:sp>
      <p:pic>
        <p:nvPicPr>
          <p:cNvPr id="7" name="Imagen 6" descr="Diagrama&#10;&#10;Descripción generada automáticamente">
            <a:extLst>
              <a:ext uri="{FF2B5EF4-FFF2-40B4-BE49-F238E27FC236}">
                <a16:creationId xmlns:a16="http://schemas.microsoft.com/office/drawing/2014/main" id="{4FC28607-304E-7A44-93A7-80453153A545}"/>
              </a:ext>
            </a:extLst>
          </p:cNvPr>
          <p:cNvPicPr>
            <a:picLocks noChangeAspect="1"/>
          </p:cNvPicPr>
          <p:nvPr/>
        </p:nvPicPr>
        <p:blipFill>
          <a:blip r:embed="rId4"/>
          <a:stretch>
            <a:fillRect/>
          </a:stretch>
        </p:blipFill>
        <p:spPr>
          <a:xfrm>
            <a:off x="7617480" y="2921876"/>
            <a:ext cx="4502176" cy="1776249"/>
          </a:xfrm>
          <a:prstGeom prst="rect">
            <a:avLst/>
          </a:prstGeom>
        </p:spPr>
      </p:pic>
    </p:spTree>
    <p:extLst>
      <p:ext uri="{BB962C8B-B14F-4D97-AF65-F5344CB8AC3E}">
        <p14:creationId xmlns:p14="http://schemas.microsoft.com/office/powerpoint/2010/main" val="13905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2 – Métodos Probabilísticos – </a:t>
            </a:r>
            <a:r>
              <a:rPr lang="es-ES_tradnl" sz="3000" b="1" dirty="0" err="1">
                <a:solidFill>
                  <a:schemeClr val="bg1"/>
                </a:solidFill>
                <a:latin typeface="Arial" charset="0"/>
                <a:ea typeface="Arial" charset="0"/>
                <a:cs typeface="Arial" charset="0"/>
              </a:rPr>
              <a:t>Markov</a:t>
            </a:r>
            <a:endParaRPr lang="es-ES_tradnl" sz="3000" b="1" dirty="0">
              <a:solidFill>
                <a:schemeClr val="bg1"/>
              </a:solidFill>
              <a:latin typeface="Arial" charset="0"/>
              <a:ea typeface="Arial" charset="0"/>
              <a:cs typeface="Arial" charset="0"/>
            </a:endParaRPr>
          </a:p>
        </p:txBody>
      </p:sp>
      <p:sp>
        <p:nvSpPr>
          <p:cNvPr id="5" name="Rectangle 4"/>
          <p:cNvSpPr>
            <a:spLocks noChangeArrowheads="1"/>
          </p:cNvSpPr>
          <p:nvPr/>
        </p:nvSpPr>
        <p:spPr bwMode="auto">
          <a:xfrm>
            <a:off x="1224147" y="1609119"/>
            <a:ext cx="6393333"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Modelos Ocultos de Markov</a:t>
            </a:r>
            <a:br>
              <a:rPr lang="es-CO" altLang="es-CO" b="0" dirty="0">
                <a:solidFill>
                  <a:schemeClr val="accent4">
                    <a:lumMod val="75000"/>
                  </a:schemeClr>
                </a:solidFill>
                <a:effectLst>
                  <a:outerShdw blurRad="38100" dist="38100" dir="2700000" algn="tl">
                    <a:srgbClr val="000000">
                      <a:alpha val="43137"/>
                    </a:srgbClr>
                  </a:outerShdw>
                </a:effectLst>
              </a:rPr>
            </a:b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r>
              <a:rPr kumimoji="0" lang="es-ES" altLang="es-CO" sz="2200" b="0" dirty="0">
                <a:solidFill>
                  <a:schemeClr val="accent1">
                    <a:lumMod val="50000"/>
                  </a:schemeClr>
                </a:solidFill>
              </a:rPr>
              <a:t>Otras tareas:</a:t>
            </a:r>
          </a:p>
          <a:p>
            <a:pPr eaLnBrk="1" hangingPunct="1">
              <a:spcBef>
                <a:spcPct val="20000"/>
              </a:spcBef>
              <a:buClr>
                <a:schemeClr val="hlink"/>
              </a:buClr>
              <a:buSzPct val="55000"/>
              <a:buFont typeface="Wingdings" pitchFamily="2" charset="2"/>
              <a:buChar char="n"/>
            </a:pPr>
            <a:r>
              <a:rPr kumimoji="0" lang="es-ES" altLang="es-CO" sz="2200" dirty="0">
                <a:solidFill>
                  <a:schemeClr val="accent1">
                    <a:lumMod val="50000"/>
                  </a:schemeClr>
                </a:solidFill>
              </a:rPr>
              <a:t>Aprendizaje</a:t>
            </a:r>
            <a:r>
              <a:rPr kumimoji="0" lang="es-ES" altLang="es-CO" sz="2200" b="0" dirty="0">
                <a:solidFill>
                  <a:schemeClr val="accent1">
                    <a:lumMod val="50000"/>
                  </a:schemeClr>
                </a:solidFill>
              </a:rPr>
              <a:t>:</a:t>
            </a:r>
            <a:br>
              <a:rPr kumimoji="0" lang="es-ES" altLang="es-CO" sz="2200" b="0" dirty="0">
                <a:solidFill>
                  <a:schemeClr val="accent1">
                    <a:lumMod val="50000"/>
                  </a:schemeClr>
                </a:solidFill>
              </a:rPr>
            </a:br>
            <a:r>
              <a:rPr kumimoji="0" lang="es-ES" altLang="es-CO" sz="2200" b="0" dirty="0">
                <a:solidFill>
                  <a:schemeClr val="accent1">
                    <a:lumMod val="50000"/>
                  </a:schemeClr>
                </a:solidFill>
              </a:rPr>
              <a:t>Los modelos del transición y sensor, si no son conocidos, pueden aprenderse a partir de observaciones.</a:t>
            </a:r>
            <a:br>
              <a:rPr kumimoji="0" lang="es-ES" altLang="es-CO" sz="2200" b="0" dirty="0">
                <a:solidFill>
                  <a:schemeClr val="accent1">
                    <a:lumMod val="50000"/>
                  </a:schemeClr>
                </a:solidFill>
              </a:rPr>
            </a:b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inferencia provee estimados sobre las transiciones que ocurren y los estados que generaron las observaciones, y estos estimados pueden usarse para actualizar al modelo.</a:t>
            </a:r>
            <a:br>
              <a:rPr kumimoji="0" lang="es-ES" altLang="es-CO" sz="2200" b="0" dirty="0">
                <a:solidFill>
                  <a:schemeClr val="accent1">
                    <a:lumMod val="50000"/>
                  </a:schemeClr>
                </a:solidFill>
              </a:rPr>
            </a:br>
            <a:r>
              <a:rPr kumimoji="0" lang="es-ES" altLang="es-CO" sz="2200" b="0" dirty="0">
                <a:solidFill>
                  <a:schemeClr val="accent1">
                    <a:lumMod val="50000"/>
                  </a:schemeClr>
                </a:solidFill>
              </a:rPr>
              <a:t>El modelo actualizado genera nuevos estimados, y el proceso itera hasta converger.</a:t>
            </a:r>
            <a:endParaRPr kumimoji="0" lang="es-ES" altLang="es-CO" sz="2200" b="0" dirty="0">
              <a:solidFill>
                <a:schemeClr val="accent2"/>
              </a:solidFill>
            </a:endParaRPr>
          </a:p>
        </p:txBody>
      </p:sp>
      <p:sp>
        <p:nvSpPr>
          <p:cNvPr id="3" name="Rectángulo 2">
            <a:extLst>
              <a:ext uri="{FF2B5EF4-FFF2-40B4-BE49-F238E27FC236}">
                <a16:creationId xmlns:a16="http://schemas.microsoft.com/office/drawing/2014/main" id="{F09BD41D-E2FB-4246-B260-4D12707536AA}"/>
              </a:ext>
            </a:extLst>
          </p:cNvPr>
          <p:cNvSpPr/>
          <p:nvPr/>
        </p:nvSpPr>
        <p:spPr>
          <a:xfrm>
            <a:off x="5894921" y="6519446"/>
            <a:ext cx="6306207" cy="338554"/>
          </a:xfrm>
          <a:prstGeom prst="rect">
            <a:avLst/>
          </a:prstGeom>
        </p:spPr>
        <p:txBody>
          <a:bodyPr wrap="square">
            <a:spAutoFit/>
          </a:bodyPr>
          <a:lstStyle/>
          <a:p>
            <a:r>
              <a:rPr lang="es-CO" sz="1600" dirty="0">
                <a:solidFill>
                  <a:schemeClr val="bg1">
                    <a:lumMod val="75000"/>
                  </a:schemeClr>
                </a:solidFill>
              </a:rPr>
              <a:t>http://www.davidsbatista.net/blog/2017/11/11/HHM_and_Naive_Bayes/</a:t>
            </a:r>
          </a:p>
        </p:txBody>
      </p:sp>
      <p:pic>
        <p:nvPicPr>
          <p:cNvPr id="9" name="Imagen 8" descr="Diagrama&#10;&#10;Descripción generada automáticamente">
            <a:extLst>
              <a:ext uri="{FF2B5EF4-FFF2-40B4-BE49-F238E27FC236}">
                <a16:creationId xmlns:a16="http://schemas.microsoft.com/office/drawing/2014/main" id="{09F0BC84-5214-B24D-9070-0E9A62D7F041}"/>
              </a:ext>
            </a:extLst>
          </p:cNvPr>
          <p:cNvPicPr>
            <a:picLocks noChangeAspect="1"/>
          </p:cNvPicPr>
          <p:nvPr/>
        </p:nvPicPr>
        <p:blipFill>
          <a:blip r:embed="rId3"/>
          <a:stretch>
            <a:fillRect/>
          </a:stretch>
        </p:blipFill>
        <p:spPr>
          <a:xfrm>
            <a:off x="7617480" y="2921876"/>
            <a:ext cx="4502176" cy="1776249"/>
          </a:xfrm>
          <a:prstGeom prst="rect">
            <a:avLst/>
          </a:prstGeom>
        </p:spPr>
      </p:pic>
    </p:spTree>
    <p:extLst>
      <p:ext uri="{BB962C8B-B14F-4D97-AF65-F5344CB8AC3E}">
        <p14:creationId xmlns:p14="http://schemas.microsoft.com/office/powerpoint/2010/main" val="1691734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3" y="583285"/>
            <a:ext cx="7160820"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PROYECTO No. 3</a:t>
            </a:r>
          </a:p>
        </p:txBody>
      </p:sp>
      <p:sp>
        <p:nvSpPr>
          <p:cNvPr id="5" name="1 Marcador de contenido"/>
          <p:cNvSpPr txBox="1">
            <a:spLocks/>
          </p:cNvSpPr>
          <p:nvPr/>
        </p:nvSpPr>
        <p:spPr>
          <a:xfrm>
            <a:off x="815413" y="1629721"/>
            <a:ext cx="10972800" cy="49334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s-ES" sz="1600" b="0" i="0" dirty="0">
                <a:solidFill>
                  <a:srgbClr val="111111"/>
                </a:solidFill>
                <a:effectLst/>
                <a:latin typeface="Open Sans" panose="020B0606030504020204" pitchFamily="34" charset="0"/>
              </a:rPr>
              <a:t>El proyecto consiste en desarrollar una aplicación que permita un proceso de inferencia Bayesiana para toma de decisiones, similar al trabajado en la clase de Métodos Probabilísticos. El programa debe hacerse usando como herramienta lenguajes Java o Python.</a:t>
            </a:r>
          </a:p>
          <a:p>
            <a:r>
              <a:rPr lang="es-ES" sz="1600" b="0" i="0" dirty="0">
                <a:solidFill>
                  <a:srgbClr val="111111"/>
                </a:solidFill>
                <a:effectLst/>
                <a:latin typeface="Open Sans"/>
                <a:ea typeface="Open Sans"/>
                <a:cs typeface="Open Sans"/>
              </a:rPr>
              <a:t>Para validar el funcionamiento se puede implementar el mismo ejemplo visto en clase. Sin embargo, el programa debe ser lo </a:t>
            </a:r>
            <a:r>
              <a:rPr lang="es-ES" sz="1600" b="1" i="0" u="sng" dirty="0">
                <a:solidFill>
                  <a:srgbClr val="FF0000"/>
                </a:solidFill>
                <a:effectLst/>
                <a:latin typeface="Open Sans"/>
                <a:ea typeface="Open Sans"/>
                <a:cs typeface="Open Sans"/>
              </a:rPr>
              <a:t>suficientemente genérico </a:t>
            </a:r>
            <a:r>
              <a:rPr lang="es-ES" sz="1600" b="0" i="0" dirty="0">
                <a:solidFill>
                  <a:srgbClr val="111111"/>
                </a:solidFill>
                <a:effectLst/>
                <a:latin typeface="Open Sans"/>
                <a:ea typeface="Open Sans"/>
                <a:cs typeface="Open Sans"/>
              </a:rPr>
              <a:t>para permitir en forma ágil la creación de aplicaciones similares en cualquier dominio. Esta solución debe estar lista y funcional al empezar la clase del </a:t>
            </a:r>
            <a:r>
              <a:rPr lang="es-ES" sz="1600" dirty="0">
                <a:solidFill>
                  <a:srgbClr val="111111"/>
                </a:solidFill>
                <a:latin typeface="Open Sans"/>
                <a:ea typeface="Open Sans"/>
                <a:cs typeface="Open Sans"/>
              </a:rPr>
              <a:t>jueves 5 </a:t>
            </a:r>
            <a:r>
              <a:rPr lang="es-ES" sz="1600" b="0" i="0" dirty="0">
                <a:solidFill>
                  <a:srgbClr val="111111"/>
                </a:solidFill>
                <a:effectLst/>
                <a:latin typeface="Open Sans"/>
                <a:ea typeface="Open Sans"/>
                <a:cs typeface="Open Sans"/>
              </a:rPr>
              <a:t>de mayo (</a:t>
            </a:r>
            <a:r>
              <a:rPr lang="es-ES" sz="1600" dirty="0">
                <a:solidFill>
                  <a:srgbClr val="111111"/>
                </a:solidFill>
                <a:latin typeface="Open Sans"/>
                <a:ea typeface="Open Sans"/>
                <a:cs typeface="Open Sans"/>
              </a:rPr>
              <a:t>6:00pm</a:t>
            </a:r>
            <a:r>
              <a:rPr lang="es-ES" sz="1600" b="0" i="0" dirty="0">
                <a:solidFill>
                  <a:srgbClr val="111111"/>
                </a:solidFill>
                <a:effectLst/>
                <a:latin typeface="Open Sans"/>
                <a:ea typeface="Open Sans"/>
                <a:cs typeface="Open Sans"/>
              </a:rPr>
              <a:t>).</a:t>
            </a:r>
          </a:p>
          <a:p>
            <a:r>
              <a:rPr lang="es-ES" sz="1600" b="0" i="0" dirty="0">
                <a:solidFill>
                  <a:srgbClr val="111111"/>
                </a:solidFill>
                <a:effectLst/>
                <a:latin typeface="Open Sans"/>
                <a:ea typeface="Open Sans"/>
                <a:cs typeface="Open Sans"/>
              </a:rPr>
              <a:t>En la clase de entrega del proyecto se solicitará hacer algunas modificaciones y/o ampliaciones; el entregable calificable será la nueva versión modificada generada en clase. Estará permitido hacer </a:t>
            </a:r>
            <a:r>
              <a:rPr lang="es-ES" sz="1600" dirty="0">
                <a:solidFill>
                  <a:srgbClr val="111111"/>
                </a:solidFill>
                <a:latin typeface="Open Sans"/>
                <a:ea typeface="Open Sans"/>
                <a:cs typeface="Open Sans"/>
              </a:rPr>
              <a:t>consultas</a:t>
            </a:r>
            <a:r>
              <a:rPr lang="es-ES" sz="1600" b="0" i="0" dirty="0">
                <a:solidFill>
                  <a:srgbClr val="111111"/>
                </a:solidFill>
                <a:effectLst/>
                <a:latin typeface="Open Sans"/>
                <a:ea typeface="Open Sans"/>
                <a:cs typeface="Open Sans"/>
              </a:rPr>
              <a:t> de notas de clase y de libros, también podrán acceder a internet a buscar información; lo único que NO estará permitido es hacer consultas con otros grupos o con personas externas.</a:t>
            </a:r>
          </a:p>
          <a:p>
            <a:pPr marL="0" indent="0" algn="l">
              <a:buNone/>
            </a:pPr>
            <a:endParaRPr lang="es-ES" sz="1600" b="0" i="0" dirty="0">
              <a:solidFill>
                <a:srgbClr val="111111"/>
              </a:solidFill>
              <a:effectLst/>
              <a:latin typeface="inherit"/>
            </a:endParaRPr>
          </a:p>
          <a:p>
            <a:pPr marL="0" indent="0" algn="l">
              <a:buNone/>
            </a:pPr>
            <a:r>
              <a:rPr lang="es-ES" sz="1600" b="0" i="0" dirty="0">
                <a:solidFill>
                  <a:srgbClr val="111111"/>
                </a:solidFill>
                <a:effectLst/>
                <a:latin typeface="inherit"/>
              </a:rPr>
              <a:t>Para entregar el proyecto 3 en </a:t>
            </a:r>
            <a:r>
              <a:rPr lang="es-ES" sz="1600" b="0" i="0" dirty="0" err="1">
                <a:solidFill>
                  <a:srgbClr val="111111"/>
                </a:solidFill>
                <a:effectLst/>
                <a:latin typeface="inherit"/>
              </a:rPr>
              <a:t>Brightspace</a:t>
            </a:r>
            <a:r>
              <a:rPr lang="es-ES" sz="1600" b="0" i="0" dirty="0">
                <a:solidFill>
                  <a:srgbClr val="111111"/>
                </a:solidFill>
                <a:effectLst/>
                <a:latin typeface="inherit"/>
              </a:rPr>
              <a:t>:</a:t>
            </a:r>
          </a:p>
          <a:p>
            <a:pPr algn="l"/>
            <a:r>
              <a:rPr lang="es-ES" sz="1600" b="0" i="0" dirty="0">
                <a:solidFill>
                  <a:srgbClr val="000000"/>
                </a:solidFill>
                <a:effectLst/>
                <a:latin typeface="Open Sans" panose="020B0606030504020204" pitchFamily="34" charset="0"/>
              </a:rPr>
              <a:t>Adjuntar un archivo ZIP que incluya:</a:t>
            </a:r>
          </a:p>
          <a:p>
            <a:pPr marL="0" indent="0" algn="l">
              <a:buNone/>
            </a:pPr>
            <a:r>
              <a:rPr lang="es-ES" sz="1600" b="0" i="0" dirty="0">
                <a:solidFill>
                  <a:srgbClr val="000000"/>
                </a:solidFill>
                <a:effectLst/>
                <a:latin typeface="Open Sans" panose="020B0606030504020204" pitchFamily="34" charset="0"/>
              </a:rPr>
              <a:t>- El código con el ejemplo de la sustentación.</a:t>
            </a:r>
          </a:p>
          <a:p>
            <a:pPr algn="l">
              <a:buFontTx/>
              <a:buChar char="-"/>
            </a:pPr>
            <a:r>
              <a:rPr lang="es-ES" sz="1600" b="0" i="0" dirty="0">
                <a:solidFill>
                  <a:srgbClr val="000000"/>
                </a:solidFill>
                <a:effectLst/>
                <a:latin typeface="Open Sans" panose="020B0606030504020204" pitchFamily="34" charset="0"/>
              </a:rPr>
              <a:t>Pantallazos que demuestren el buen funcionamiento del programa con los ejemplos de la sustentación.</a:t>
            </a:r>
          </a:p>
          <a:p>
            <a:pPr algn="l">
              <a:buFontTx/>
              <a:buChar char="-"/>
            </a:pPr>
            <a:r>
              <a:rPr lang="es-ES" sz="1600" dirty="0">
                <a:solidFill>
                  <a:srgbClr val="000000"/>
                </a:solidFill>
                <a:latin typeface="Open Sans" panose="020B0606030504020204" pitchFamily="34" charset="0"/>
              </a:rPr>
              <a:t>Archivo README.txt con los nombres de los integrantes.</a:t>
            </a:r>
            <a:endParaRPr lang="es-ES" sz="1600" b="0" i="0" dirty="0">
              <a:solidFill>
                <a:srgbClr val="000000"/>
              </a:solidFill>
              <a:effectLst/>
              <a:latin typeface="Open Sans" panose="020B0606030504020204" pitchFamily="34" charset="0"/>
            </a:endParaRPr>
          </a:p>
          <a:p>
            <a:endParaRPr lang="es-ES" sz="1800" dirty="0"/>
          </a:p>
          <a:p>
            <a:endParaRPr lang="es-ES" sz="1800" dirty="0"/>
          </a:p>
          <a:p>
            <a:pPr marL="0" indent="0">
              <a:buNone/>
            </a:pPr>
            <a:endParaRPr lang="es-ES" sz="1800" dirty="0"/>
          </a:p>
        </p:txBody>
      </p:sp>
    </p:spTree>
    <p:extLst>
      <p:ext uri="{BB962C8B-B14F-4D97-AF65-F5344CB8AC3E}">
        <p14:creationId xmlns:p14="http://schemas.microsoft.com/office/powerpoint/2010/main" val="1363705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3" y="583285"/>
            <a:ext cx="7160820"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Bibliografía</a:t>
            </a:r>
          </a:p>
        </p:txBody>
      </p:sp>
      <p:sp>
        <p:nvSpPr>
          <p:cNvPr id="5" name="1 Marcador de contenido"/>
          <p:cNvSpPr txBox="1">
            <a:spLocks/>
          </p:cNvSpPr>
          <p:nvPr/>
        </p:nvSpPr>
        <p:spPr>
          <a:xfrm>
            <a:off x="815413" y="1629721"/>
            <a:ext cx="10972800" cy="493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800" dirty="0"/>
              <a:t>Russell and </a:t>
            </a:r>
            <a:r>
              <a:rPr lang="es-ES" sz="1800" dirty="0" err="1"/>
              <a:t>Norvig</a:t>
            </a:r>
            <a:r>
              <a:rPr lang="es-ES" sz="1800" dirty="0"/>
              <a:t>. Artificial </a:t>
            </a:r>
            <a:r>
              <a:rPr lang="es-ES" sz="1800" dirty="0" err="1"/>
              <a:t>Intelligence</a:t>
            </a:r>
            <a:r>
              <a:rPr lang="es-ES" sz="1800" dirty="0"/>
              <a:t>: A Modern </a:t>
            </a:r>
            <a:r>
              <a:rPr lang="es-ES" sz="1800" dirty="0" err="1"/>
              <a:t>Approach</a:t>
            </a:r>
            <a:r>
              <a:rPr lang="es-ES" sz="1800" dirty="0"/>
              <a:t>, </a:t>
            </a:r>
            <a:r>
              <a:rPr lang="es-ES" sz="1800" dirty="0" err="1"/>
              <a:t>Third</a:t>
            </a:r>
            <a:r>
              <a:rPr lang="es-ES" sz="1800" dirty="0"/>
              <a:t> </a:t>
            </a:r>
            <a:r>
              <a:rPr lang="es-ES" sz="1800" dirty="0" err="1"/>
              <a:t>Edition</a:t>
            </a:r>
            <a:r>
              <a:rPr lang="es-ES" sz="1800" dirty="0"/>
              <a:t>. Pearson, 2016.</a:t>
            </a:r>
          </a:p>
          <a:p>
            <a:r>
              <a:rPr lang="es-ES" sz="1800" dirty="0"/>
              <a:t>https://cs50.harvard.edu/</a:t>
            </a:r>
            <a:r>
              <a:rPr lang="es-ES" sz="1800" dirty="0" err="1"/>
              <a:t>ai</a:t>
            </a:r>
            <a:r>
              <a:rPr lang="es-ES" sz="1800" dirty="0"/>
              <a:t>/2020/notes/2/</a:t>
            </a:r>
          </a:p>
          <a:p>
            <a:r>
              <a:rPr lang="es-ES" sz="1800" dirty="0"/>
              <a:t>http://</a:t>
            </a:r>
            <a:r>
              <a:rPr lang="es-ES" sz="1800" dirty="0" err="1"/>
              <a:t>www.davidsbatista.net</a:t>
            </a:r>
            <a:r>
              <a:rPr lang="es-ES" sz="1800" dirty="0"/>
              <a:t>/blog/2017/11/11/</a:t>
            </a:r>
            <a:r>
              <a:rPr lang="es-ES" sz="1800" dirty="0" err="1"/>
              <a:t>HHM_and_Naive_Bayes</a:t>
            </a:r>
            <a:r>
              <a:rPr lang="es-ES" sz="1800" dirty="0"/>
              <a:t>/</a:t>
            </a:r>
          </a:p>
          <a:p>
            <a:endParaRPr lang="es-ES" sz="1800" dirty="0"/>
          </a:p>
          <a:p>
            <a:endParaRPr lang="es-ES" sz="1800" dirty="0"/>
          </a:p>
          <a:p>
            <a:pPr marL="0" indent="0">
              <a:buNone/>
            </a:pPr>
            <a:endParaRPr lang="es-ES" sz="1800" dirty="0"/>
          </a:p>
        </p:txBody>
      </p:sp>
    </p:spTree>
    <p:extLst>
      <p:ext uri="{BB962C8B-B14F-4D97-AF65-F5344CB8AC3E}">
        <p14:creationId xmlns:p14="http://schemas.microsoft.com/office/powerpoint/2010/main" val="2531492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a:t>
            </a:r>
          </a:p>
        </p:txBody>
      </p:sp>
      <p:sp>
        <p:nvSpPr>
          <p:cNvPr id="5" name="Rectangle 4"/>
          <p:cNvSpPr>
            <a:spLocks noChangeArrowheads="1"/>
          </p:cNvSpPr>
          <p:nvPr/>
        </p:nvSpPr>
        <p:spPr bwMode="auto">
          <a:xfrm>
            <a:off x="1224147" y="1609119"/>
            <a:ext cx="9748653" cy="2764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Lo mejor que tenemos es una evaluación de la posibilidad que la afirmación sea cierta.</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forma de resumir la incertidumbre.</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evaluación de la posibilidad pueden derivarse de:</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Datos estadísticos</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Conocimiento general del problema</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Combinación de fuentes de evidencia</a:t>
            </a:r>
          </a:p>
        </p:txBody>
      </p:sp>
      <p:sp>
        <p:nvSpPr>
          <p:cNvPr id="10" name="Rectangle 4">
            <a:extLst>
              <a:ext uri="{FF2B5EF4-FFF2-40B4-BE49-F238E27FC236}">
                <a16:creationId xmlns:a16="http://schemas.microsoft.com/office/drawing/2014/main" id="{9AE3348F-6241-7147-9CB6-04A88A0F7A63}"/>
              </a:ext>
            </a:extLst>
          </p:cNvPr>
          <p:cNvSpPr>
            <a:spLocks noChangeArrowheads="1"/>
          </p:cNvSpPr>
          <p:nvPr/>
        </p:nvSpPr>
        <p:spPr bwMode="auto">
          <a:xfrm>
            <a:off x="1224148" y="4462670"/>
            <a:ext cx="5027566" cy="172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Ejemplo:</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Probabilidad del 80% de que un paciente que tiene dolor de muela tenga una caries.</a:t>
            </a:r>
          </a:p>
        </p:txBody>
      </p:sp>
      <p:pic>
        <p:nvPicPr>
          <p:cNvPr id="6" name="Imagen 5" descr="Diagrama&#10;&#10;Descripción generada automáticamente">
            <a:extLst>
              <a:ext uri="{FF2B5EF4-FFF2-40B4-BE49-F238E27FC236}">
                <a16:creationId xmlns:a16="http://schemas.microsoft.com/office/drawing/2014/main" id="{C52DE5F6-58DE-F04E-89B1-A923D9E9C50F}"/>
              </a:ext>
            </a:extLst>
          </p:cNvPr>
          <p:cNvPicPr>
            <a:picLocks noChangeAspect="1"/>
          </p:cNvPicPr>
          <p:nvPr/>
        </p:nvPicPr>
        <p:blipFill>
          <a:blip r:embed="rId3"/>
          <a:stretch>
            <a:fillRect/>
          </a:stretch>
        </p:blipFill>
        <p:spPr>
          <a:xfrm>
            <a:off x="7163705" y="3162076"/>
            <a:ext cx="4417016" cy="3018294"/>
          </a:xfrm>
          <a:prstGeom prst="rect">
            <a:avLst/>
          </a:prstGeom>
        </p:spPr>
      </p:pic>
    </p:spTree>
    <p:extLst>
      <p:ext uri="{BB962C8B-B14F-4D97-AF65-F5344CB8AC3E}">
        <p14:creationId xmlns:p14="http://schemas.microsoft.com/office/powerpoint/2010/main" val="1994211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ítulo 2"/>
          <p:cNvSpPr>
            <a:spLocks noGrp="1"/>
          </p:cNvSpPr>
          <p:nvPr>
            <p:ph type="subTitle" idx="1"/>
          </p:nvPr>
        </p:nvSpPr>
        <p:spPr>
          <a:xfrm>
            <a:off x="3384468" y="2812021"/>
            <a:ext cx="8456166" cy="1581096"/>
          </a:xfrm>
        </p:spPr>
        <p:txBody>
          <a:bodyPr>
            <a:noAutofit/>
          </a:bodyPr>
          <a:lstStyle/>
          <a:p>
            <a:r>
              <a:rPr lang="es-ES_tradnl" sz="5400" b="1" dirty="0">
                <a:solidFill>
                  <a:schemeClr val="bg1"/>
                </a:solidFill>
                <a:latin typeface="Arial" charset="0"/>
                <a:ea typeface="Arial" charset="0"/>
                <a:cs typeface="Arial" charset="0"/>
              </a:rPr>
              <a:t>Inteligencia Artificial</a:t>
            </a:r>
          </a:p>
          <a:p>
            <a:r>
              <a:rPr lang="es-ES_tradnl" sz="3600" b="1" dirty="0">
                <a:solidFill>
                  <a:srgbClr val="FFC000"/>
                </a:solidFill>
                <a:latin typeface="Arial" charset="0"/>
                <a:ea typeface="Arial" charset="0"/>
                <a:cs typeface="Arial" charset="0"/>
              </a:rPr>
              <a:t>Sistemas Basados en Reglas</a:t>
            </a:r>
          </a:p>
          <a:p>
            <a:r>
              <a:rPr lang="es-ES_tradnl" sz="3600" b="1" dirty="0">
                <a:solidFill>
                  <a:srgbClr val="FFC000"/>
                </a:solidFill>
                <a:latin typeface="Arial" charset="0"/>
                <a:ea typeface="Arial" charset="0"/>
                <a:cs typeface="Arial" charset="0"/>
              </a:rPr>
              <a:t>Métodos Probabilísticos</a:t>
            </a:r>
          </a:p>
        </p:txBody>
      </p:sp>
      <p:sp>
        <p:nvSpPr>
          <p:cNvPr id="6" name="Subtítulo 2"/>
          <p:cNvSpPr txBox="1">
            <a:spLocks/>
          </p:cNvSpPr>
          <p:nvPr/>
        </p:nvSpPr>
        <p:spPr>
          <a:xfrm>
            <a:off x="3384468" y="5596850"/>
            <a:ext cx="8795486" cy="1002738"/>
          </a:xfrm>
          <a:prstGeom prst="rect">
            <a:avLst/>
          </a:prstGeom>
          <a:solidFill>
            <a:schemeClr val="bg1"/>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s-ES_tradnl" b="1" dirty="0">
                <a:solidFill>
                  <a:schemeClr val="accent1">
                    <a:lumMod val="75000"/>
                  </a:schemeClr>
                </a:solidFill>
                <a:latin typeface="Arial" charset="0"/>
                <a:ea typeface="Arial" charset="0"/>
                <a:cs typeface="Arial" charset="0"/>
              </a:rPr>
              <a:t>Ing. Andrea Rueda, PhD – </a:t>
            </a:r>
            <a:r>
              <a:rPr lang="es-ES_tradnl" b="1" dirty="0">
                <a:solidFill>
                  <a:schemeClr val="accent1">
                    <a:lumMod val="75000"/>
                  </a:schemeClr>
                </a:solidFill>
                <a:latin typeface="Arial" charset="0"/>
                <a:ea typeface="Arial" charset="0"/>
                <a:cs typeface="Arial" charset="0"/>
                <a:hlinkClick r:id="rId4"/>
              </a:rPr>
              <a:t>rueda-andrea@javeriana.edu.co</a:t>
            </a:r>
            <a:br>
              <a:rPr lang="es-ES_tradnl" b="1" dirty="0">
                <a:solidFill>
                  <a:schemeClr val="accent1">
                    <a:lumMod val="75000"/>
                  </a:schemeClr>
                </a:solidFill>
                <a:latin typeface="Arial" charset="0"/>
                <a:ea typeface="Arial" charset="0"/>
                <a:cs typeface="Arial" charset="0"/>
              </a:rPr>
            </a:br>
            <a:r>
              <a:rPr lang="es-ES_tradnl" b="1" dirty="0">
                <a:solidFill>
                  <a:schemeClr val="accent1">
                    <a:lumMod val="75000"/>
                  </a:schemeClr>
                </a:solidFill>
                <a:latin typeface="Arial" charset="0"/>
                <a:ea typeface="Arial" charset="0"/>
                <a:cs typeface="Arial" charset="0"/>
              </a:rPr>
              <a:t>Ing. Enrique González, PhD – </a:t>
            </a:r>
            <a:r>
              <a:rPr lang="es-ES_tradnl" b="1" dirty="0">
                <a:solidFill>
                  <a:schemeClr val="accent1">
                    <a:lumMod val="75000"/>
                  </a:schemeClr>
                </a:solidFill>
                <a:latin typeface="Arial" charset="0"/>
                <a:ea typeface="Arial" charset="0"/>
                <a:cs typeface="Arial" charset="0"/>
                <a:hlinkClick r:id="rId5"/>
              </a:rPr>
              <a:t>egonzal@javeriana.edu.co</a:t>
            </a:r>
            <a:endParaRPr lang="es-ES_tradnl" b="1" dirty="0">
              <a:solidFill>
                <a:schemeClr val="accent1">
                  <a:lumMod val="75000"/>
                </a:schemeClr>
              </a:solidFill>
              <a:latin typeface="Arial" charset="0"/>
              <a:ea typeface="Arial" charset="0"/>
              <a:cs typeface="Arial" charset="0"/>
            </a:endParaRPr>
          </a:p>
          <a:p>
            <a:r>
              <a:rPr lang="es-ES_tradnl" b="1" dirty="0">
                <a:solidFill>
                  <a:schemeClr val="accent1">
                    <a:lumMod val="75000"/>
                  </a:schemeClr>
                </a:solidFill>
                <a:latin typeface="Arial" charset="0"/>
                <a:ea typeface="Arial" charset="0"/>
                <a:cs typeface="Arial" charset="0"/>
              </a:rPr>
              <a:t>Departamento de Ingeniería de Sistemas</a:t>
            </a:r>
          </a:p>
        </p:txBody>
      </p:sp>
      <p:pic>
        <p:nvPicPr>
          <p:cNvPr id="7" name="Imagen 6" descr="Logo Pontificia Universidad Javeriana">
            <a:extLst>
              <a:ext uri="{FF2B5EF4-FFF2-40B4-BE49-F238E27FC236}">
                <a16:creationId xmlns:a16="http://schemas.microsoft.com/office/drawing/2014/main" id="{D654A47A-EB57-DD44-923A-FC8749DD295F}"/>
              </a:ext>
            </a:extLst>
          </p:cNvPr>
          <p:cNvPicPr>
            <a:picLocks noChangeAspect="1"/>
          </p:cNvPicPr>
          <p:nvPr/>
        </p:nvPicPr>
        <p:blipFill>
          <a:blip r:embed="rId6"/>
          <a:stretch>
            <a:fillRect/>
          </a:stretch>
        </p:blipFill>
        <p:spPr>
          <a:xfrm>
            <a:off x="6968273" y="23139"/>
            <a:ext cx="4473835" cy="1883720"/>
          </a:xfrm>
          <a:prstGeom prst="rect">
            <a:avLst/>
          </a:prstGeom>
          <a:solidFill>
            <a:schemeClr val="bg1"/>
          </a:solidFill>
        </p:spPr>
      </p:pic>
    </p:spTree>
    <p:extLst>
      <p:ext uri="{BB962C8B-B14F-4D97-AF65-F5344CB8AC3E}">
        <p14:creationId xmlns:p14="http://schemas.microsoft.com/office/powerpoint/2010/main" val="410513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Conceptos</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6687401" cy="1991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Recordando Conceptos …</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Cada situación/evento posible puede considerarse un mundo, representado con 𝜔.</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probabilidad de ocurrencia de un mundo cualquiera es P(𝜔).</a:t>
                </a:r>
              </a:p>
              <a:p>
                <a:pPr eaLnBrk="1" hangingPunct="1">
                  <a:spcBef>
                    <a:spcPct val="20000"/>
                  </a:spcBef>
                  <a:buClr>
                    <a:schemeClr val="hlink"/>
                  </a:buClr>
                  <a:buSzPct val="55000"/>
                  <a:buFont typeface="Wingdings" pitchFamily="2" charset="2"/>
                  <a:buChar char="n"/>
                </a:pPr>
                <a:endParaRPr kumimoji="0" lang="es-ES" altLang="es-CO" sz="2200" b="0" dirty="0">
                  <a:solidFill>
                    <a:schemeClr val="accent1">
                      <a:lumMod val="50000"/>
                    </a:schemeClr>
                  </a:solidFill>
                </a:endParaRP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Cada valor de probabilidad puede tomar un valor entre 0 y 1</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( 0 </a:t>
                </a:r>
                <a:r>
                  <a:rPr kumimoji="0" lang="es-ES" altLang="es-CO" sz="2200" b="0" dirty="0">
                    <a:solidFill>
                      <a:schemeClr val="accent1">
                        <a:lumMod val="50000"/>
                      </a:schemeClr>
                    </a:solidFill>
                    <a:latin typeface="Calibri" panose="020F0502020204030204" pitchFamily="34" charset="0"/>
                    <a:cs typeface="Calibri" panose="020F0502020204030204" pitchFamily="34" charset="0"/>
                  </a:rPr>
                  <a:t>≤ </a:t>
                </a:r>
                <a:r>
                  <a:rPr kumimoji="0" lang="es-ES" altLang="es-CO" sz="2200" b="0" dirty="0">
                    <a:solidFill>
                      <a:schemeClr val="accent1">
                        <a:lumMod val="50000"/>
                      </a:schemeClr>
                    </a:solidFill>
                  </a:rPr>
                  <a:t> P(𝜔) </a:t>
                </a:r>
                <a:r>
                  <a:rPr kumimoji="0" lang="es-ES" altLang="es-CO" sz="2200" b="0" dirty="0">
                    <a:solidFill>
                      <a:schemeClr val="accent1">
                        <a:lumMod val="50000"/>
                      </a:schemeClr>
                    </a:solidFill>
                    <a:latin typeface="Calibri" panose="020F0502020204030204" pitchFamily="34" charset="0"/>
                    <a:cs typeface="Calibri" panose="020F0502020204030204" pitchFamily="34" charset="0"/>
                  </a:rPr>
                  <a:t>≤</a:t>
                </a:r>
                <a:r>
                  <a:rPr kumimoji="0" lang="es-ES" altLang="es-CO" sz="2200" b="0" dirty="0">
                    <a:solidFill>
                      <a:schemeClr val="accent1">
                        <a:lumMod val="50000"/>
                      </a:schemeClr>
                    </a:solidFill>
                  </a:rPr>
                  <a:t> 1).</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- 0 corresponde a un evento imposible.</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- 1 es un evento que seguro ocurre.</a:t>
                </a:r>
                <a:br>
                  <a:rPr kumimoji="0" lang="es-ES" altLang="es-CO" sz="2200" b="0" dirty="0">
                    <a:solidFill>
                      <a:schemeClr val="accent1">
                        <a:lumMod val="50000"/>
                      </a:schemeClr>
                    </a:solidFill>
                  </a:rPr>
                </a:br>
                <a:r>
                  <a:rPr kumimoji="0" lang="es-ES" altLang="es-CO" sz="2200" b="0" dirty="0">
                    <a:solidFill>
                      <a:schemeClr val="accent1">
                        <a:lumMod val="50000"/>
                      </a:schemeClr>
                    </a:solidFill>
                  </a:rPr>
                  <a:t>- Entre más alto el valor, más “posible” es su ocurrencia.</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La suma de las probabilidades de todos los posibles eventos es igual a 1 (</a:t>
                </a:r>
                <a14:m>
                  <m:oMath xmlns:m="http://schemas.openxmlformats.org/officeDocument/2006/math">
                    <m:nary>
                      <m:naryPr>
                        <m:chr m:val="∑"/>
                        <m:supHide m:val="on"/>
                        <m:ctrlPr>
                          <a:rPr kumimoji="0" lang="es-ES" altLang="es-CO" sz="2200" b="0" i="1" smtClean="0">
                            <a:solidFill>
                              <a:schemeClr val="accent1">
                                <a:lumMod val="50000"/>
                              </a:schemeClr>
                            </a:solidFill>
                            <a:latin typeface="Cambria Math" panose="02040503050406030204" pitchFamily="18" charset="0"/>
                          </a:rPr>
                        </m:ctrlPr>
                      </m:naryPr>
                      <m:sub>
                        <m:r>
                          <m:rPr>
                            <m:brk m:alnAt="7"/>
                          </m:rP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𝜔</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m:rPr>
                            <m:sty m:val="p"/>
                            <m:brk m:alnAt="7"/>
                          </m:rPr>
                          <a:rPr kumimoji="0" lang="el-GR" altLang="es-CO" sz="2200" b="0" i="1" smtClean="0">
                            <a:solidFill>
                              <a:schemeClr val="accent1">
                                <a:lumMod val="50000"/>
                              </a:schemeClr>
                            </a:solidFill>
                            <a:latin typeface="Cambria Math" panose="02040503050406030204" pitchFamily="18" charset="0"/>
                            <a:ea typeface="Cambria Math" panose="02040503050406030204" pitchFamily="18" charset="0"/>
                          </a:rPr>
                          <m:t>Ω</m:t>
                        </m:r>
                      </m:sub>
                      <m:sup/>
                      <m:e>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m:rPr>
                                <m:nor/>
                              </m:rPr>
                              <a:rPr kumimoji="0" lang="es-ES" altLang="es-CO" sz="2200" b="0" dirty="0">
                                <a:solidFill>
                                  <a:schemeClr val="accent1">
                                    <a:lumMod val="50000"/>
                                  </a:schemeClr>
                                </a:solidFill>
                              </a:rPr>
                              <m:t>𝜔</m:t>
                            </m:r>
                          </m:e>
                        </m:d>
                        <m:r>
                          <a:rPr kumimoji="0" lang="es-ES" altLang="es-CO" sz="2200" b="0" i="1" dirty="0" smtClean="0">
                            <a:solidFill>
                              <a:schemeClr val="accent1">
                                <a:lumMod val="50000"/>
                              </a:schemeClr>
                            </a:solidFill>
                            <a:latin typeface="Cambria Math" panose="02040503050406030204" pitchFamily="18" charset="0"/>
                          </a:rPr>
                          <m:t>=1</m:t>
                        </m:r>
                      </m:e>
                    </m:nary>
                  </m:oMath>
                </a14:m>
                <a:r>
                  <a:rPr kumimoji="0" lang="es-ES" altLang="es-CO" sz="2200" b="0" dirty="0">
                    <a:solidFill>
                      <a:schemeClr val="accent1">
                        <a:lumMod val="50000"/>
                      </a:schemeClr>
                    </a:solidFill>
                  </a:rPr>
                  <a:t>).</a:t>
                </a: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6687401" cy="1991411"/>
              </a:xfrm>
              <a:prstGeom prst="rect">
                <a:avLst/>
              </a:prstGeom>
              <a:blipFill>
                <a:blip r:embed="rId3"/>
                <a:stretch>
                  <a:fillRect l="-1550" t="-2446" r="-2097" b="-1831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pic>
        <p:nvPicPr>
          <p:cNvPr id="3" name="Imagen 2" descr="Diagrama&#10;&#10;Descripción generada automáticamente">
            <a:extLst>
              <a:ext uri="{FF2B5EF4-FFF2-40B4-BE49-F238E27FC236}">
                <a16:creationId xmlns:a16="http://schemas.microsoft.com/office/drawing/2014/main" id="{BE05D22F-9289-844F-8D3E-6206326D34F8}"/>
              </a:ext>
            </a:extLst>
          </p:cNvPr>
          <p:cNvPicPr>
            <a:picLocks noChangeAspect="1"/>
          </p:cNvPicPr>
          <p:nvPr/>
        </p:nvPicPr>
        <p:blipFill>
          <a:blip r:embed="rId4"/>
          <a:stretch>
            <a:fillRect/>
          </a:stretch>
        </p:blipFill>
        <p:spPr>
          <a:xfrm>
            <a:off x="7807570" y="2604824"/>
            <a:ext cx="4500804" cy="2542954"/>
          </a:xfrm>
          <a:prstGeom prst="rect">
            <a:avLst/>
          </a:prstGeom>
        </p:spPr>
      </p:pic>
    </p:spTree>
    <p:extLst>
      <p:ext uri="{BB962C8B-B14F-4D97-AF65-F5344CB8AC3E}">
        <p14:creationId xmlns:p14="http://schemas.microsoft.com/office/powerpoint/2010/main" val="10789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Conceptos</a:t>
            </a:r>
          </a:p>
        </p:txBody>
      </p:sp>
      <p:sp>
        <p:nvSpPr>
          <p:cNvPr id="5" name="Rectangle 4"/>
          <p:cNvSpPr>
            <a:spLocks noChangeArrowheads="1"/>
          </p:cNvSpPr>
          <p:nvPr/>
        </p:nvSpPr>
        <p:spPr bwMode="auto">
          <a:xfrm>
            <a:off x="1224147" y="1609119"/>
            <a:ext cx="8232369"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Predecir la suma de dos dados: ¿todos los resultados son </a:t>
            </a:r>
            <a:r>
              <a:rPr kumimoji="0" lang="es-ES" altLang="es-CO" sz="2200" b="0" dirty="0" err="1">
                <a:solidFill>
                  <a:schemeClr val="accent1">
                    <a:lumMod val="50000"/>
                  </a:schemeClr>
                </a:solidFill>
              </a:rPr>
              <a:t>equiprobables</a:t>
            </a:r>
            <a:r>
              <a:rPr kumimoji="0" lang="es-ES" altLang="es-CO" sz="2200" b="0" dirty="0">
                <a:solidFill>
                  <a:schemeClr val="accent1">
                    <a:lumMod val="50000"/>
                  </a:schemeClr>
                </a:solidFill>
              </a:rPr>
              <a:t>?</a:t>
            </a:r>
          </a:p>
        </p:txBody>
      </p:sp>
      <p:pic>
        <p:nvPicPr>
          <p:cNvPr id="2" name="Imagen 1">
            <a:extLst>
              <a:ext uri="{FF2B5EF4-FFF2-40B4-BE49-F238E27FC236}">
                <a16:creationId xmlns:a16="http://schemas.microsoft.com/office/drawing/2014/main" id="{2D9CC577-9DD9-E841-BBA1-C12F123CE624}"/>
              </a:ext>
            </a:extLst>
          </p:cNvPr>
          <p:cNvPicPr>
            <a:picLocks noChangeAspect="1"/>
          </p:cNvPicPr>
          <p:nvPr/>
        </p:nvPicPr>
        <p:blipFill rotWithShape="1">
          <a:blip r:embed="rId3"/>
          <a:srcRect l="18375" t="23838" r="25244"/>
          <a:stretch/>
        </p:blipFill>
        <p:spPr>
          <a:xfrm>
            <a:off x="1659843" y="2595883"/>
            <a:ext cx="7291291" cy="3964941"/>
          </a:xfrm>
          <a:prstGeom prst="rect">
            <a:avLst/>
          </a:prstGeom>
        </p:spPr>
      </p:pic>
      <p:sp>
        <p:nvSpPr>
          <p:cNvPr id="6" name="Rectángulo 5">
            <a:extLst>
              <a:ext uri="{FF2B5EF4-FFF2-40B4-BE49-F238E27FC236}">
                <a16:creationId xmlns:a16="http://schemas.microsoft.com/office/drawing/2014/main" id="{6809036F-189E-4A49-97EF-42235BF95483}"/>
              </a:ext>
            </a:extLst>
          </p:cNvPr>
          <p:cNvSpPr/>
          <p:nvPr/>
        </p:nvSpPr>
        <p:spPr>
          <a:xfrm rot="16200000">
            <a:off x="10133488" y="4799488"/>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Tree>
    <p:extLst>
      <p:ext uri="{BB962C8B-B14F-4D97-AF65-F5344CB8AC3E}">
        <p14:creationId xmlns:p14="http://schemas.microsoft.com/office/powerpoint/2010/main" val="329001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pic>
        <p:nvPicPr>
          <p:cNvPr id="3" name="Imagen 2">
            <a:extLst>
              <a:ext uri="{FF2B5EF4-FFF2-40B4-BE49-F238E27FC236}">
                <a16:creationId xmlns:a16="http://schemas.microsoft.com/office/drawing/2014/main" id="{A3E86FD4-E19E-D342-88C8-D3482B5EA6A3}"/>
              </a:ext>
            </a:extLst>
          </p:cNvPr>
          <p:cNvPicPr>
            <a:picLocks noChangeAspect="1"/>
          </p:cNvPicPr>
          <p:nvPr/>
        </p:nvPicPr>
        <p:blipFill>
          <a:blip r:embed="rId3"/>
          <a:stretch>
            <a:fillRect/>
          </a:stretch>
        </p:blipFill>
        <p:spPr>
          <a:xfrm>
            <a:off x="1600208" y="2604824"/>
            <a:ext cx="7379721" cy="3964940"/>
          </a:xfrm>
          <a:prstGeom prst="rect">
            <a:avLst/>
          </a:prstGeo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Conceptos</a:t>
            </a:r>
          </a:p>
        </p:txBody>
      </p:sp>
      <p:sp>
        <p:nvSpPr>
          <p:cNvPr id="5" name="Rectangle 4"/>
          <p:cNvSpPr>
            <a:spLocks noChangeArrowheads="1"/>
          </p:cNvSpPr>
          <p:nvPr/>
        </p:nvSpPr>
        <p:spPr bwMode="auto">
          <a:xfrm>
            <a:off x="1224147" y="1609119"/>
            <a:ext cx="8138514" cy="199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Predecir la suma de dos dados: ¿todos los resultados son </a:t>
            </a:r>
            <a:r>
              <a:rPr kumimoji="0" lang="es-ES" altLang="es-CO" sz="2200" b="0" dirty="0" err="1">
                <a:solidFill>
                  <a:schemeClr val="accent1">
                    <a:lumMod val="50000"/>
                  </a:schemeClr>
                </a:solidFill>
              </a:rPr>
              <a:t>equiprobables</a:t>
            </a:r>
            <a:r>
              <a:rPr kumimoji="0" lang="es-ES" altLang="es-CO" sz="2200" b="0" dirty="0">
                <a:solidFill>
                  <a:schemeClr val="accent1">
                    <a:lumMod val="50000"/>
                  </a:schemeClr>
                </a:solidFill>
              </a:rPr>
              <a:t>?</a:t>
            </a:r>
          </a:p>
        </p:txBody>
      </p:sp>
      <p:sp>
        <p:nvSpPr>
          <p:cNvPr id="6" name="Rectángulo 5">
            <a:extLst>
              <a:ext uri="{FF2B5EF4-FFF2-40B4-BE49-F238E27FC236}">
                <a16:creationId xmlns:a16="http://schemas.microsoft.com/office/drawing/2014/main" id="{6809036F-189E-4A49-97EF-42235BF95483}"/>
              </a:ext>
            </a:extLst>
          </p:cNvPr>
          <p:cNvSpPr/>
          <p:nvPr/>
        </p:nvSpPr>
        <p:spPr>
          <a:xfrm rot="16200000">
            <a:off x="10133488" y="4799488"/>
            <a:ext cx="3778470" cy="338554"/>
          </a:xfrm>
          <a:prstGeom prst="rect">
            <a:avLst/>
          </a:prstGeom>
        </p:spPr>
        <p:txBody>
          <a:bodyPr wrap="none">
            <a:spAutoFit/>
          </a:bodyPr>
          <a:lstStyle/>
          <a:p>
            <a:r>
              <a:rPr lang="es-CO" sz="1600" dirty="0">
                <a:solidFill>
                  <a:schemeClr val="bg1">
                    <a:lumMod val="75000"/>
                  </a:schemeClr>
                </a:solidFill>
              </a:rPr>
              <a:t>https://cs50.harvard.edu/ai/2020/notes/2/</a:t>
            </a:r>
          </a:p>
        </p:txBody>
      </p:sp>
      <p:sp>
        <p:nvSpPr>
          <p:cNvPr id="8" name="CuadroTexto 7">
            <a:extLst>
              <a:ext uri="{FF2B5EF4-FFF2-40B4-BE49-F238E27FC236}">
                <a16:creationId xmlns:a16="http://schemas.microsoft.com/office/drawing/2014/main" id="{3C633A9D-8083-9242-9C6F-30AC555A56DE}"/>
              </a:ext>
            </a:extLst>
          </p:cNvPr>
          <p:cNvSpPr txBox="1"/>
          <p:nvPr/>
        </p:nvSpPr>
        <p:spPr>
          <a:xfrm>
            <a:off x="9163877" y="2828835"/>
            <a:ext cx="1803975" cy="461665"/>
          </a:xfrm>
          <a:prstGeom prst="rect">
            <a:avLst/>
          </a:prstGeom>
          <a:solidFill>
            <a:schemeClr val="accent4">
              <a:lumMod val="20000"/>
              <a:lumOff val="80000"/>
            </a:schemeClr>
          </a:solidFill>
        </p:spPr>
        <p:txBody>
          <a:bodyPr wrap="square" rtlCol="0">
            <a:spAutoFit/>
          </a:bodyPr>
          <a:lstStyle/>
          <a:p>
            <a:r>
              <a:rPr lang="es-CO" sz="2400" dirty="0">
                <a:solidFill>
                  <a:schemeClr val="accent2"/>
                </a:solidFill>
              </a:rPr>
              <a:t>P(12) = 1/36</a:t>
            </a:r>
          </a:p>
        </p:txBody>
      </p:sp>
      <p:sp>
        <p:nvSpPr>
          <p:cNvPr id="9" name="CuadroTexto 8">
            <a:extLst>
              <a:ext uri="{FF2B5EF4-FFF2-40B4-BE49-F238E27FC236}">
                <a16:creationId xmlns:a16="http://schemas.microsoft.com/office/drawing/2014/main" id="{D02C7D1E-BD74-ED4B-BB5C-BE73CF56735B}"/>
              </a:ext>
            </a:extLst>
          </p:cNvPr>
          <p:cNvSpPr txBox="1"/>
          <p:nvPr/>
        </p:nvSpPr>
        <p:spPr>
          <a:xfrm>
            <a:off x="9163877" y="4125629"/>
            <a:ext cx="2305881" cy="461665"/>
          </a:xfrm>
          <a:prstGeom prst="rect">
            <a:avLst/>
          </a:prstGeom>
          <a:solidFill>
            <a:schemeClr val="accent4">
              <a:lumMod val="20000"/>
              <a:lumOff val="80000"/>
            </a:schemeClr>
          </a:solidFill>
        </p:spPr>
        <p:txBody>
          <a:bodyPr wrap="square" rtlCol="0">
            <a:spAutoFit/>
          </a:bodyPr>
          <a:lstStyle/>
          <a:p>
            <a:r>
              <a:rPr lang="es-CO" sz="2400" dirty="0">
                <a:solidFill>
                  <a:schemeClr val="accent2"/>
                </a:solidFill>
              </a:rPr>
              <a:t>P(7) = 6/36 = 1/6</a:t>
            </a:r>
          </a:p>
        </p:txBody>
      </p:sp>
      <p:sp>
        <p:nvSpPr>
          <p:cNvPr id="10" name="CuadroTexto 9">
            <a:extLst>
              <a:ext uri="{FF2B5EF4-FFF2-40B4-BE49-F238E27FC236}">
                <a16:creationId xmlns:a16="http://schemas.microsoft.com/office/drawing/2014/main" id="{0B0357F1-30AD-CA4B-A341-9DDCF7B14C5E}"/>
              </a:ext>
            </a:extLst>
          </p:cNvPr>
          <p:cNvSpPr txBox="1"/>
          <p:nvPr/>
        </p:nvSpPr>
        <p:spPr>
          <a:xfrm>
            <a:off x="9163877" y="5422423"/>
            <a:ext cx="2305881" cy="461665"/>
          </a:xfrm>
          <a:prstGeom prst="rect">
            <a:avLst/>
          </a:prstGeom>
          <a:solidFill>
            <a:schemeClr val="accent4">
              <a:lumMod val="20000"/>
              <a:lumOff val="80000"/>
            </a:schemeClr>
          </a:solidFill>
        </p:spPr>
        <p:txBody>
          <a:bodyPr wrap="square" rtlCol="0">
            <a:spAutoFit/>
          </a:bodyPr>
          <a:lstStyle/>
          <a:p>
            <a:r>
              <a:rPr lang="es-CO" sz="2400" dirty="0">
                <a:solidFill>
                  <a:schemeClr val="accent2"/>
                </a:solidFill>
              </a:rPr>
              <a:t>P(5) = 4/36 = 1/9</a:t>
            </a:r>
          </a:p>
        </p:txBody>
      </p:sp>
    </p:spTree>
    <p:extLst>
      <p:ext uri="{BB962C8B-B14F-4D97-AF65-F5344CB8AC3E}">
        <p14:creationId xmlns:p14="http://schemas.microsoft.com/office/powerpoint/2010/main" val="97686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128" cy="6863135"/>
          </a:xfrm>
        </p:spPr>
      </p:pic>
      <p:sp>
        <p:nvSpPr>
          <p:cNvPr id="31" name="Rectángulo 30"/>
          <p:cNvSpPr/>
          <p:nvPr/>
        </p:nvSpPr>
        <p:spPr>
          <a:xfrm>
            <a:off x="1341912" y="583285"/>
            <a:ext cx="7172696" cy="553998"/>
          </a:xfrm>
          <a:prstGeom prst="rect">
            <a:avLst/>
          </a:prstGeom>
        </p:spPr>
        <p:txBody>
          <a:bodyPr wrap="square">
            <a:spAutoFit/>
          </a:bodyPr>
          <a:lstStyle/>
          <a:p>
            <a:pPr algn="ctr"/>
            <a:r>
              <a:rPr lang="es-ES_tradnl" sz="3000" b="1" dirty="0">
                <a:solidFill>
                  <a:schemeClr val="bg1"/>
                </a:solidFill>
                <a:latin typeface="Arial" charset="0"/>
                <a:ea typeface="Arial" charset="0"/>
                <a:cs typeface="Arial" charset="0"/>
              </a:rPr>
              <a:t>1 – Introducción – </a:t>
            </a:r>
            <a:r>
              <a:rPr lang="es-ES_tradnl" sz="3000" b="1" dirty="0" err="1">
                <a:solidFill>
                  <a:schemeClr val="bg1"/>
                </a:solidFill>
                <a:latin typeface="Arial" charset="0"/>
                <a:ea typeface="Arial" charset="0"/>
                <a:cs typeface="Arial" charset="0"/>
              </a:rPr>
              <a:t>Prob</a:t>
            </a:r>
            <a:r>
              <a:rPr lang="es-ES_tradnl" sz="3000" b="1" dirty="0">
                <a:solidFill>
                  <a:schemeClr val="bg1"/>
                </a:solidFill>
                <a:latin typeface="Arial" charset="0"/>
                <a:ea typeface="Arial" charset="0"/>
                <a:cs typeface="Arial" charset="0"/>
              </a:rPr>
              <a:t> Condicional</a:t>
            </a:r>
          </a:p>
        </p:txBody>
      </p:sp>
      <p:sp>
        <p:nvSpPr>
          <p:cNvPr id="11" name="Rectángulo 10">
            <a:extLst>
              <a:ext uri="{FF2B5EF4-FFF2-40B4-BE49-F238E27FC236}">
                <a16:creationId xmlns:a16="http://schemas.microsoft.com/office/drawing/2014/main" id="{E98DCA90-783D-D74E-8E06-0CD7EE88BB49}"/>
              </a:ext>
            </a:extLst>
          </p:cNvPr>
          <p:cNvSpPr/>
          <p:nvPr/>
        </p:nvSpPr>
        <p:spPr>
          <a:xfrm>
            <a:off x="3548270" y="3856383"/>
            <a:ext cx="2425147" cy="8050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CEA35152-2ABD-784E-B88B-A13DCFE12760}"/>
              </a:ext>
            </a:extLst>
          </p:cNvPr>
          <p:cNvSpPr/>
          <p:nvPr/>
        </p:nvSpPr>
        <p:spPr>
          <a:xfrm>
            <a:off x="3647661" y="6099862"/>
            <a:ext cx="2872409" cy="4180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128FF3D5-C4FB-0445-8CA6-69B7E0399F13}"/>
              </a:ext>
            </a:extLst>
          </p:cNvPr>
          <p:cNvSpPr/>
          <p:nvPr/>
        </p:nvSpPr>
        <p:spPr>
          <a:xfrm>
            <a:off x="7682583" y="6519446"/>
            <a:ext cx="4518545" cy="338554"/>
          </a:xfrm>
          <a:prstGeom prst="rect">
            <a:avLst/>
          </a:prstGeom>
        </p:spPr>
        <p:txBody>
          <a:bodyPr wrap="none">
            <a:spAutoFit/>
          </a:bodyPr>
          <a:lstStyle/>
          <a:p>
            <a:r>
              <a:rPr lang="es-CO" sz="1600" dirty="0">
                <a:solidFill>
                  <a:schemeClr val="bg1">
                    <a:lumMod val="75000"/>
                  </a:schemeClr>
                </a:solidFill>
              </a:rPr>
              <a:t>https://www.youtube.com/watch?v=H02B3aMNKzE</a:t>
            </a:r>
          </a:p>
        </p:txBody>
      </p:sp>
      <p:pic>
        <p:nvPicPr>
          <p:cNvPr id="10" name="Imagen 9" descr="Diagrama&#10;&#10;Descripción generada automáticamente">
            <a:extLst>
              <a:ext uri="{FF2B5EF4-FFF2-40B4-BE49-F238E27FC236}">
                <a16:creationId xmlns:a16="http://schemas.microsoft.com/office/drawing/2014/main" id="{D7B53B63-A025-A341-B8BE-2F03F95C18E4}"/>
              </a:ext>
            </a:extLst>
          </p:cNvPr>
          <p:cNvPicPr>
            <a:picLocks noChangeAspect="1"/>
          </p:cNvPicPr>
          <p:nvPr/>
        </p:nvPicPr>
        <p:blipFill rotWithShape="1">
          <a:blip r:embed="rId3"/>
          <a:srcRect l="48247" t="24783" r="23016" b="31661"/>
          <a:stretch/>
        </p:blipFill>
        <p:spPr>
          <a:xfrm>
            <a:off x="8388628" y="2424382"/>
            <a:ext cx="3468756" cy="2957457"/>
          </a:xfrm>
          <a:prstGeom prst="rect">
            <a:avLst/>
          </a:prstGeom>
        </p:spPr>
      </p:pic>
      <p:sp>
        <p:nvSpPr>
          <p:cNvPr id="3" name="CuadroTexto 2">
            <a:extLst>
              <a:ext uri="{FF2B5EF4-FFF2-40B4-BE49-F238E27FC236}">
                <a16:creationId xmlns:a16="http://schemas.microsoft.com/office/drawing/2014/main" id="{19078B48-6015-234B-895E-6DBA5881FC19}"/>
              </a:ext>
            </a:extLst>
          </p:cNvPr>
          <p:cNvSpPr txBox="1"/>
          <p:nvPr/>
        </p:nvSpPr>
        <p:spPr>
          <a:xfrm>
            <a:off x="8514608" y="5277080"/>
            <a:ext cx="1296364" cy="646331"/>
          </a:xfrm>
          <a:prstGeom prst="rect">
            <a:avLst/>
          </a:prstGeom>
          <a:noFill/>
        </p:spPr>
        <p:txBody>
          <a:bodyPr wrap="square" rtlCol="0">
            <a:spAutoFit/>
          </a:bodyPr>
          <a:lstStyle/>
          <a:p>
            <a:r>
              <a:rPr lang="es-CO" dirty="0">
                <a:solidFill>
                  <a:srgbClr val="00B050"/>
                </a:solidFill>
              </a:rPr>
              <a:t>Dado con valor impar</a:t>
            </a:r>
          </a:p>
        </p:txBody>
      </p:sp>
      <p:sp>
        <p:nvSpPr>
          <p:cNvPr id="12" name="CuadroTexto 11">
            <a:extLst>
              <a:ext uri="{FF2B5EF4-FFF2-40B4-BE49-F238E27FC236}">
                <a16:creationId xmlns:a16="http://schemas.microsoft.com/office/drawing/2014/main" id="{9C83428A-2A86-2348-91A1-9B589ADAA844}"/>
              </a:ext>
            </a:extLst>
          </p:cNvPr>
          <p:cNvSpPr txBox="1"/>
          <p:nvPr/>
        </p:nvSpPr>
        <p:spPr>
          <a:xfrm>
            <a:off x="10255382" y="5285680"/>
            <a:ext cx="1602002" cy="646331"/>
          </a:xfrm>
          <a:prstGeom prst="rect">
            <a:avLst/>
          </a:prstGeom>
          <a:noFill/>
        </p:spPr>
        <p:txBody>
          <a:bodyPr wrap="square" rtlCol="0">
            <a:spAutoFit/>
          </a:bodyPr>
          <a:lstStyle/>
          <a:p>
            <a:r>
              <a:rPr lang="es-CO" dirty="0">
                <a:solidFill>
                  <a:srgbClr val="0432FF"/>
                </a:solidFill>
              </a:rPr>
              <a:t>Dado con valor menor a 4</a:t>
            </a:r>
          </a:p>
        </p:txBody>
      </p:sp>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1224147" y="1609119"/>
                <a:ext cx="7065088" cy="48275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Narrow" pitchFamily="34" charset="0"/>
                  </a:defRPr>
                </a:lvl1pPr>
                <a:lvl2pPr marL="742950" indent="-285750" eaLnBrk="0" hangingPunct="0">
                  <a:defRPr kumimoji="1" sz="2400" b="1">
                    <a:solidFill>
                      <a:schemeClr val="tx1"/>
                    </a:solidFill>
                    <a:latin typeface="Arial Narrow" pitchFamily="34" charset="0"/>
                  </a:defRPr>
                </a:lvl2pPr>
                <a:lvl3pPr marL="1143000" indent="-228600" eaLnBrk="0" hangingPunct="0">
                  <a:defRPr kumimoji="1" sz="2400" b="1">
                    <a:solidFill>
                      <a:schemeClr val="tx1"/>
                    </a:solidFill>
                    <a:latin typeface="Arial Narrow" pitchFamily="34" charset="0"/>
                  </a:defRPr>
                </a:lvl3pPr>
                <a:lvl4pPr marL="1600200" indent="-228600" eaLnBrk="0" hangingPunct="0">
                  <a:defRPr kumimoji="1" sz="2400" b="1">
                    <a:solidFill>
                      <a:schemeClr val="tx1"/>
                    </a:solidFill>
                    <a:latin typeface="Arial Narrow" pitchFamily="34" charset="0"/>
                  </a:defRPr>
                </a:lvl4pPr>
                <a:lvl5pPr marL="2057400" indent="-228600" eaLnBrk="0" hangingPunct="0">
                  <a:defRPr kumimoji="1" sz="2400" b="1">
                    <a:solidFill>
                      <a:schemeClr val="tx1"/>
                    </a:solidFill>
                    <a:latin typeface="Arial Narrow" pitchFamily="34" charset="0"/>
                  </a:defRPr>
                </a:lvl5pPr>
                <a:lvl6pPr marL="2514600" indent="-228600" algn="ctr" eaLnBrk="0" fontAlgn="base" hangingPunct="0">
                  <a:spcBef>
                    <a:spcPct val="0"/>
                  </a:spcBef>
                  <a:spcAft>
                    <a:spcPct val="0"/>
                  </a:spcAft>
                  <a:defRPr kumimoji="1" sz="2400" b="1">
                    <a:solidFill>
                      <a:schemeClr val="tx1"/>
                    </a:solidFill>
                    <a:latin typeface="Arial Narrow" pitchFamily="34" charset="0"/>
                  </a:defRPr>
                </a:lvl6pPr>
                <a:lvl7pPr marL="2971800" indent="-228600" algn="ctr" eaLnBrk="0" fontAlgn="base" hangingPunct="0">
                  <a:spcBef>
                    <a:spcPct val="0"/>
                  </a:spcBef>
                  <a:spcAft>
                    <a:spcPct val="0"/>
                  </a:spcAft>
                  <a:defRPr kumimoji="1" sz="2400" b="1">
                    <a:solidFill>
                      <a:schemeClr val="tx1"/>
                    </a:solidFill>
                    <a:latin typeface="Arial Narrow" pitchFamily="34" charset="0"/>
                  </a:defRPr>
                </a:lvl7pPr>
                <a:lvl8pPr marL="3429000" indent="-228600" algn="ctr" eaLnBrk="0" fontAlgn="base" hangingPunct="0">
                  <a:spcBef>
                    <a:spcPct val="0"/>
                  </a:spcBef>
                  <a:spcAft>
                    <a:spcPct val="0"/>
                  </a:spcAft>
                  <a:defRPr kumimoji="1" sz="2400" b="1">
                    <a:solidFill>
                      <a:schemeClr val="tx1"/>
                    </a:solidFill>
                    <a:latin typeface="Arial Narrow" pitchFamily="34" charset="0"/>
                  </a:defRPr>
                </a:lvl8pPr>
                <a:lvl9pPr marL="3886200" indent="-228600" algn="ctr" eaLnBrk="0" fontAlgn="base" hangingPunct="0">
                  <a:spcBef>
                    <a:spcPct val="0"/>
                  </a:spcBef>
                  <a:spcAft>
                    <a:spcPct val="0"/>
                  </a:spcAft>
                  <a:defRPr kumimoji="1" sz="2400" b="1">
                    <a:solidFill>
                      <a:schemeClr val="tx1"/>
                    </a:solidFill>
                    <a:latin typeface="Arial Narrow" pitchFamily="34" charset="0"/>
                  </a:defRPr>
                </a:lvl9pPr>
              </a:lstStyle>
              <a:p>
                <a:pPr marL="0" indent="0" eaLnBrk="1" hangingPunct="1">
                  <a:spcBef>
                    <a:spcPct val="20000"/>
                  </a:spcBef>
                  <a:buClr>
                    <a:schemeClr val="hlink"/>
                  </a:buClr>
                  <a:buSzPct val="55000"/>
                </a:pPr>
                <a:r>
                  <a:rPr lang="es-CO" altLang="es-CO" b="0" dirty="0">
                    <a:solidFill>
                      <a:schemeClr val="accent4">
                        <a:lumMod val="75000"/>
                      </a:schemeClr>
                    </a:solidFill>
                    <a:effectLst>
                      <a:outerShdw blurRad="38100" dist="38100" dir="2700000" algn="tl">
                        <a:srgbClr val="000000">
                          <a:alpha val="43137"/>
                        </a:srgbClr>
                      </a:outerShdw>
                    </a:effectLst>
                  </a:rPr>
                  <a:t>Probabilidad Condicional</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Grado de posibilidad de que una proposición sea verdadera dada alguna evidencia ya conocida.</a:t>
                </a:r>
              </a:p>
              <a:p>
                <a:pPr eaLnBrk="1" hangingPunct="1">
                  <a:spcBef>
                    <a:spcPct val="20000"/>
                  </a:spcBef>
                  <a:buClr>
                    <a:schemeClr val="hlink"/>
                  </a:buClr>
                  <a:buSzPct val="55000"/>
                  <a:buFont typeface="Wingdings" pitchFamily="2" charset="2"/>
                  <a:buChar char="n"/>
                </a:pPr>
                <a:r>
                  <a:rPr kumimoji="0" lang="es-ES" altLang="es-CO" sz="2200" b="0" dirty="0">
                    <a:solidFill>
                      <a:schemeClr val="accent1">
                        <a:lumMod val="50000"/>
                      </a:schemeClr>
                    </a:solidFill>
                  </a:rPr>
                  <a:t>Se denota por P(</a:t>
                </a:r>
                <a:r>
                  <a:rPr kumimoji="0" lang="es-ES" altLang="es-CO" sz="2200" b="0" i="1" dirty="0" err="1">
                    <a:solidFill>
                      <a:schemeClr val="accent1">
                        <a:lumMod val="50000"/>
                      </a:schemeClr>
                    </a:solidFill>
                  </a:rPr>
                  <a:t>a</a:t>
                </a:r>
                <a:r>
                  <a:rPr kumimoji="0" lang="es-ES" altLang="es-CO" sz="2200" b="0" dirty="0" err="1">
                    <a:solidFill>
                      <a:schemeClr val="accent1">
                        <a:lumMod val="50000"/>
                      </a:schemeClr>
                    </a:solidFill>
                  </a:rPr>
                  <a:t>|</a:t>
                </a:r>
                <a:r>
                  <a:rPr kumimoji="0" lang="es-ES" altLang="es-CO" sz="2200" b="0" i="1" dirty="0" err="1">
                    <a:solidFill>
                      <a:schemeClr val="accent1">
                        <a:lumMod val="50000"/>
                      </a:schemeClr>
                    </a:solidFill>
                  </a:rPr>
                  <a:t>b</a:t>
                </a:r>
                <a:r>
                  <a:rPr kumimoji="0" lang="es-ES" altLang="es-CO" sz="2200" b="0" dirty="0">
                    <a:solidFill>
                      <a:schemeClr val="accent1">
                        <a:lumMod val="50000"/>
                      </a:schemeClr>
                    </a:solidFill>
                  </a:rPr>
                  <a:t>): “la probabilidad de que </a:t>
                </a:r>
                <a:r>
                  <a:rPr kumimoji="0" lang="es-ES" altLang="es-CO" sz="2200" b="0" i="1" dirty="0">
                    <a:solidFill>
                      <a:schemeClr val="accent1">
                        <a:lumMod val="50000"/>
                      </a:schemeClr>
                    </a:solidFill>
                  </a:rPr>
                  <a:t>a</a:t>
                </a:r>
                <a:r>
                  <a:rPr kumimoji="0" lang="es-ES" altLang="es-CO" sz="2200" b="0" dirty="0">
                    <a:solidFill>
                      <a:schemeClr val="accent1">
                        <a:lumMod val="50000"/>
                      </a:schemeClr>
                    </a:solidFill>
                  </a:rPr>
                  <a:t> ocurra dado que conocemos que </a:t>
                </a:r>
                <a:r>
                  <a:rPr kumimoji="0" lang="es-ES" altLang="es-CO" sz="2200" b="0" i="1" dirty="0">
                    <a:solidFill>
                      <a:schemeClr val="accent1">
                        <a:lumMod val="50000"/>
                      </a:schemeClr>
                    </a:solidFill>
                  </a:rPr>
                  <a:t>b</a:t>
                </a:r>
                <a:r>
                  <a:rPr kumimoji="0" lang="es-ES" altLang="es-CO" sz="2200" b="0" dirty="0">
                    <a:solidFill>
                      <a:schemeClr val="accent1">
                        <a:lumMod val="50000"/>
                      </a:schemeClr>
                    </a:solidFill>
                  </a:rPr>
                  <a:t> ha ocurrido” </a:t>
                </a:r>
                <a:r>
                  <a:rPr kumimoji="0" lang="es-ES" altLang="es-CO" sz="2200" b="0" dirty="0" err="1">
                    <a:solidFill>
                      <a:schemeClr val="accent1">
                        <a:lumMod val="50000"/>
                      </a:schemeClr>
                    </a:solidFill>
                  </a:rPr>
                  <a:t>ó</a:t>
                </a:r>
                <a:r>
                  <a:rPr kumimoji="0" lang="es-ES" altLang="es-CO" sz="2200" b="0" dirty="0">
                    <a:solidFill>
                      <a:schemeClr val="accent1">
                        <a:lumMod val="50000"/>
                      </a:schemeClr>
                    </a:solidFill>
                  </a:rPr>
                  <a:t> “la probabilidad de </a:t>
                </a:r>
                <a:r>
                  <a:rPr kumimoji="0" lang="es-ES" altLang="es-CO" sz="2200" b="0" i="1" dirty="0">
                    <a:solidFill>
                      <a:schemeClr val="accent1">
                        <a:lumMod val="50000"/>
                      </a:schemeClr>
                    </a:solidFill>
                  </a:rPr>
                  <a:t>a</a:t>
                </a:r>
                <a:r>
                  <a:rPr kumimoji="0" lang="es-ES" altLang="es-CO" sz="2200" b="0" dirty="0">
                    <a:solidFill>
                      <a:schemeClr val="accent1">
                        <a:lumMod val="50000"/>
                      </a:schemeClr>
                    </a:solidFill>
                  </a:rPr>
                  <a:t> dado </a:t>
                </a:r>
                <a:r>
                  <a:rPr kumimoji="0" lang="es-ES" altLang="es-CO" sz="2200" b="0" i="1" dirty="0">
                    <a:solidFill>
                      <a:schemeClr val="accent1">
                        <a:lumMod val="50000"/>
                      </a:schemeClr>
                    </a:solidFill>
                  </a:rPr>
                  <a:t>b</a:t>
                </a:r>
                <a:r>
                  <a:rPr kumimoji="0" lang="es-ES" altLang="es-CO" sz="2200" b="0" dirty="0">
                    <a:solidFill>
                      <a:schemeClr val="accent1">
                        <a:lumMod val="50000"/>
                      </a:schemeClr>
                    </a:solidFill>
                  </a:rPr>
                  <a:t>”.</a:t>
                </a:r>
              </a:p>
              <a:p>
                <a:pPr marL="0" indent="0" eaLnBrk="1" hangingPunct="1">
                  <a:spcBef>
                    <a:spcPct val="20000"/>
                  </a:spcBef>
                  <a:buClr>
                    <a:schemeClr val="hlink"/>
                  </a:buClr>
                  <a:buSzPct val="55000"/>
                </a:pPr>
                <a:endParaRPr kumimoji="0" lang="es-ES" altLang="es-CO" sz="2200" b="0" dirty="0">
                  <a:solidFill>
                    <a:schemeClr val="accent1">
                      <a:lumMod val="50000"/>
                    </a:schemeClr>
                  </a:solidFill>
                </a:endParaRPr>
              </a:p>
              <a:p>
                <a:pPr marL="0" indent="0" eaLnBrk="1" hangingPunct="1">
                  <a:spcBef>
                    <a:spcPct val="20000"/>
                  </a:spcBef>
                  <a:buClr>
                    <a:schemeClr val="hlink"/>
                  </a:buClr>
                  <a:buSzPct val="55000"/>
                </a:pPr>
                <a14:m>
                  <m:oMathPara xmlns:m="http://schemas.openxmlformats.org/officeDocument/2006/math">
                    <m:oMathParaPr>
                      <m:jc m:val="centerGroup"/>
                    </m:oMathParaPr>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e>
                        <m:e>
                          <m:r>
                            <a:rPr kumimoji="0" lang="es-ES" altLang="es-CO" sz="2200" b="0" i="1" smtClean="0">
                              <a:solidFill>
                                <a:schemeClr val="accent1">
                                  <a:lumMod val="50000"/>
                                </a:schemeClr>
                              </a:solidFill>
                              <a:latin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m:t>
                      </m:r>
                      <m:f>
                        <m:fPr>
                          <m:ctrlPr>
                            <a:rPr kumimoji="0" lang="es-ES" altLang="es-CO" sz="2200" b="0" i="1" smtClean="0">
                              <a:solidFill>
                                <a:schemeClr val="accent1">
                                  <a:lumMod val="50000"/>
                                </a:schemeClr>
                              </a:solidFill>
                              <a:latin typeface="Cambria Math" panose="02040503050406030204" pitchFamily="18" charset="0"/>
                            </a:rPr>
                          </m:ctrlPr>
                        </m:fPr>
                        <m:num>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num>
                        <m:den>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den>
                      </m:f>
                    </m:oMath>
                  </m:oMathPara>
                </a14:m>
                <a:endParaRPr kumimoji="0" lang="es-ES" altLang="es-CO" sz="2200" b="0" dirty="0">
                  <a:solidFill>
                    <a:schemeClr val="accent1">
                      <a:lumMod val="50000"/>
                    </a:schemeClr>
                  </a:solidFill>
                </a:endParaRPr>
              </a:p>
              <a:p>
                <a:pPr marL="400050" lvl="1" indent="0" algn="ctr" eaLnBrk="1" hangingPunct="1">
                  <a:spcBef>
                    <a:spcPct val="20000"/>
                  </a:spcBef>
                  <a:buClr>
                    <a:schemeClr val="hlink"/>
                  </a:buClr>
                  <a:buSzPct val="55000"/>
                </a:pPr>
                <a:r>
                  <a:rPr kumimoji="0" lang="es-ES" altLang="es-CO" sz="2200" b="0" dirty="0">
                    <a:solidFill>
                      <a:schemeClr val="accent1">
                        <a:lumMod val="50000"/>
                      </a:schemeClr>
                    </a:solidFill>
                  </a:rPr>
                  <a:t>“Estamos interesados en los eventos en los que </a:t>
                </a:r>
                <a:r>
                  <a:rPr kumimoji="0" lang="es-ES" altLang="es-CO" sz="2200" b="0" i="1" dirty="0">
                    <a:solidFill>
                      <a:schemeClr val="accent1">
                        <a:lumMod val="50000"/>
                      </a:schemeClr>
                    </a:solidFill>
                  </a:rPr>
                  <a:t>a</a:t>
                </a:r>
                <a:r>
                  <a:rPr kumimoji="0" lang="es-ES" altLang="es-CO" sz="2200" b="0" dirty="0">
                    <a:solidFill>
                      <a:schemeClr val="accent1">
                        <a:lumMod val="50000"/>
                      </a:schemeClr>
                    </a:solidFill>
                  </a:rPr>
                  <a:t> y </a:t>
                </a:r>
                <a:r>
                  <a:rPr kumimoji="0" lang="es-ES" altLang="es-CO" sz="2200" b="0" i="1" dirty="0">
                    <a:solidFill>
                      <a:schemeClr val="accent1">
                        <a:lumMod val="50000"/>
                      </a:schemeClr>
                    </a:solidFill>
                  </a:rPr>
                  <a:t>b</a:t>
                </a:r>
                <a:r>
                  <a:rPr kumimoji="0" lang="es-ES" altLang="es-CO" sz="2200" b="0" dirty="0">
                    <a:solidFill>
                      <a:schemeClr val="accent1">
                        <a:lumMod val="50000"/>
                      </a:schemeClr>
                    </a:solidFill>
                  </a:rPr>
                  <a:t> son verdaderos (numerador), pero sólo en los mundos donde conocemos que b es verdadero (denominador)”.</a:t>
                </a:r>
              </a:p>
              <a:p>
                <a:pPr marL="400050" lvl="1" indent="0" eaLnBrk="1" hangingPunct="1">
                  <a:spcBef>
                    <a:spcPct val="20000"/>
                  </a:spcBef>
                  <a:buClr>
                    <a:schemeClr val="hlink"/>
                  </a:buClr>
                  <a:buSzPct val="55000"/>
                </a:pPr>
                <a:endParaRPr kumimoji="0" lang="es-ES" altLang="es-CO" sz="2200" b="0" dirty="0">
                  <a:solidFill>
                    <a:schemeClr val="accent1">
                      <a:lumMod val="50000"/>
                    </a:schemeClr>
                  </a:solidFill>
                </a:endParaRPr>
              </a:p>
              <a:p>
                <a:pPr eaLnBrk="1" hangingPunct="1">
                  <a:spcBef>
                    <a:spcPct val="20000"/>
                  </a:spcBef>
                  <a:buClr>
                    <a:schemeClr val="hlink"/>
                  </a:buClr>
                  <a:buSzPct val="100000"/>
                  <a:buFont typeface="Wingdings" pitchFamily="2" charset="2"/>
                  <a:buChar char="§"/>
                </a:pPr>
                <a:r>
                  <a:rPr kumimoji="0" lang="es-ES" altLang="es-CO" sz="2200" b="0" dirty="0">
                    <a:solidFill>
                      <a:schemeClr val="accent1">
                        <a:lumMod val="50000"/>
                      </a:schemeClr>
                    </a:solidFill>
                  </a:rPr>
                  <a:t>Regla del producto: </a:t>
                </a:r>
                <a14:m>
                  <m:oMath xmlns:m="http://schemas.openxmlformats.org/officeDocument/2006/math">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ea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𝑃</m:t>
                    </m:r>
                    <m:d>
                      <m:dPr>
                        <m:ctrlPr>
                          <a:rPr kumimoji="0" lang="es-ES" altLang="es-CO" sz="2200" b="0" i="1" smtClean="0">
                            <a:solidFill>
                              <a:schemeClr val="accent1">
                                <a:lumMod val="50000"/>
                              </a:schemeClr>
                            </a:solidFill>
                            <a:latin typeface="Cambria Math" panose="02040503050406030204" pitchFamily="18" charset="0"/>
                          </a:rPr>
                        </m:ctrlPr>
                      </m:dPr>
                      <m:e>
                        <m:r>
                          <a:rPr kumimoji="0" lang="es-ES" altLang="es-CO" sz="2200" b="0" i="1" smtClean="0">
                            <a:solidFill>
                              <a:schemeClr val="accent1">
                                <a:lumMod val="50000"/>
                              </a:schemeClr>
                            </a:solidFill>
                            <a:latin typeface="Cambria Math" panose="02040503050406030204" pitchFamily="18" charset="0"/>
                          </a:rPr>
                          <m:t>𝑎</m:t>
                        </m:r>
                      </m:e>
                      <m:e>
                        <m:r>
                          <a:rPr kumimoji="0" lang="es-ES" altLang="es-CO" sz="2200" b="0" i="1" smtClean="0">
                            <a:solidFill>
                              <a:schemeClr val="accent1">
                                <a:lumMod val="50000"/>
                              </a:schemeClr>
                            </a:solidFill>
                            <a:latin typeface="Cambria Math" panose="02040503050406030204" pitchFamily="18" charset="0"/>
                          </a:rPr>
                          <m:t>𝑏</m:t>
                        </m:r>
                      </m:e>
                    </m:d>
                    <m:r>
                      <a:rPr kumimoji="0" lang="es-ES" altLang="es-CO" sz="2200" b="0" i="1" smtClean="0">
                        <a:solidFill>
                          <a:schemeClr val="accent1">
                            <a:lumMod val="50000"/>
                          </a:schemeClr>
                        </a:solidFill>
                        <a:latin typeface="Cambria Math" panose="02040503050406030204" pitchFamily="18" charset="0"/>
                      </a:rPr>
                      <m:t>𝑃</m:t>
                    </m:r>
                    <m:r>
                      <a:rPr kumimoji="0" lang="es-ES" altLang="es-CO" sz="2200" b="0" i="1" smtClean="0">
                        <a:solidFill>
                          <a:schemeClr val="accent1">
                            <a:lumMod val="50000"/>
                          </a:schemeClr>
                        </a:solidFill>
                        <a:latin typeface="Cambria Math" panose="02040503050406030204" pitchFamily="18" charset="0"/>
                      </a:rPr>
                      <m:t>(</m:t>
                    </m:r>
                    <m:r>
                      <a:rPr kumimoji="0" lang="es-ES" altLang="es-CO" sz="2200" b="0" i="1" smtClean="0">
                        <a:solidFill>
                          <a:schemeClr val="accent1">
                            <a:lumMod val="50000"/>
                          </a:schemeClr>
                        </a:solidFill>
                        <a:latin typeface="Cambria Math" panose="02040503050406030204" pitchFamily="18" charset="0"/>
                      </a:rPr>
                      <m:t>𝑏</m:t>
                    </m:r>
                    <m:r>
                      <a:rPr kumimoji="0" lang="es-ES" altLang="es-CO" sz="2200" b="0" i="1" smtClean="0">
                        <a:solidFill>
                          <a:schemeClr val="accent1">
                            <a:lumMod val="50000"/>
                          </a:schemeClr>
                        </a:solidFill>
                        <a:latin typeface="Cambria Math" panose="02040503050406030204" pitchFamily="18" charset="0"/>
                      </a:rPr>
                      <m:t>)</m:t>
                    </m:r>
                  </m:oMath>
                </a14:m>
                <a:endParaRPr kumimoji="0" lang="es-ES" altLang="es-CO" sz="2200" b="0" dirty="0">
                  <a:solidFill>
                    <a:schemeClr val="accent1">
                      <a:lumMod val="50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224147" y="1609119"/>
                <a:ext cx="7065088" cy="4827540"/>
              </a:xfrm>
              <a:prstGeom prst="rect">
                <a:avLst/>
              </a:prstGeom>
              <a:blipFill>
                <a:blip r:embed="rId4"/>
                <a:stretch>
                  <a:fillRect l="-1467" t="-1010" r="-1208" b="-42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O">
                    <a:noFill/>
                  </a:rPr>
                  <a:t> </a:t>
                </a:r>
              </a:p>
            </p:txBody>
          </p:sp>
        </mc:Fallback>
      </mc:AlternateContent>
    </p:spTree>
    <p:extLst>
      <p:ext uri="{BB962C8B-B14F-4D97-AF65-F5344CB8AC3E}">
        <p14:creationId xmlns:p14="http://schemas.microsoft.com/office/powerpoint/2010/main" val="397518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13656</TotalTime>
  <Words>3930</Words>
  <Application>Microsoft Office PowerPoint</Application>
  <PresentationFormat>Widescreen</PresentationFormat>
  <Paragraphs>559</Paragraphs>
  <Slides>50</Slides>
  <Notes>3</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wilperiodista86@gmail.com</dc:creator>
  <cp:lastModifiedBy>Abraham Camilo Montes Humanez</cp:lastModifiedBy>
  <cp:revision>596</cp:revision>
  <dcterms:created xsi:type="dcterms:W3CDTF">2017-03-01T15:55:36Z</dcterms:created>
  <dcterms:modified xsi:type="dcterms:W3CDTF">2022-04-22T01:41:33Z</dcterms:modified>
</cp:coreProperties>
</file>